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0" r:id="rId3"/>
    <p:sldId id="258" r:id="rId4"/>
    <p:sldId id="277" r:id="rId5"/>
    <p:sldId id="278" r:id="rId6"/>
    <p:sldId id="279" r:id="rId7"/>
    <p:sldId id="292" r:id="rId8"/>
    <p:sldId id="294" r:id="rId9"/>
    <p:sldId id="293" r:id="rId10"/>
    <p:sldId id="291" r:id="rId11"/>
    <p:sldId id="295" r:id="rId12"/>
    <p:sldId id="296" r:id="rId13"/>
    <p:sldId id="297" r:id="rId14"/>
    <p:sldId id="298" r:id="rId15"/>
    <p:sldId id="268" r:id="rId16"/>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D157"/>
    <a:srgbClr val="B4DE86"/>
    <a:srgbClr val="AA815D"/>
    <a:srgbClr val="8E74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074C-CD95-4D96-A0BC-41E17C10A63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A4CA3A0-C60D-409C-A238-BD18C8E3CEDA}">
      <dgm:prSet phldrT="[Text]" phldr="0" custT="1"/>
      <dgm:spPr/>
      <dgm:t>
        <a:bodyPr/>
        <a:lstStyle/>
        <a:p>
          <a:r>
            <a:rPr lang="en-US" sz="2800" dirty="0">
              <a:latin typeface="+mj-lt"/>
            </a:rPr>
            <a:t>Input Dataset</a:t>
          </a:r>
        </a:p>
      </dgm:t>
    </dgm:pt>
    <dgm:pt modelId="{AB21B411-D689-4756-9B2F-2C2AF11BE819}" type="parTrans" cxnId="{68A93DC5-436D-4276-9A21-DF68CEB42BE5}">
      <dgm:prSet/>
      <dgm:spPr/>
      <dgm:t>
        <a:bodyPr/>
        <a:lstStyle/>
        <a:p>
          <a:endParaRPr lang="en-US"/>
        </a:p>
      </dgm:t>
    </dgm:pt>
    <dgm:pt modelId="{A106C92C-0FC9-4FE9-AA36-A6F8685E9C9D}" type="sibTrans" cxnId="{68A93DC5-436D-4276-9A21-DF68CEB42BE5}">
      <dgm:prSet/>
      <dgm:spPr/>
      <dgm:t>
        <a:bodyPr/>
        <a:lstStyle/>
        <a:p>
          <a:endParaRPr lang="en-US"/>
        </a:p>
      </dgm:t>
    </dgm:pt>
    <dgm:pt modelId="{43DA1502-88F6-41BB-ADA4-ACA3DE461E44}">
      <dgm:prSet phldrT="[Text]" custT="1"/>
      <dgm:spPr/>
      <dgm:t>
        <a:bodyPr/>
        <a:lstStyle/>
        <a:p>
          <a:pPr marL="0">
            <a:lnSpc>
              <a:spcPct val="100000"/>
            </a:lnSpc>
            <a:buFont typeface="Arial" panose="020B0604020202020204" pitchFamily="34" charset="0"/>
            <a:buChar char="•"/>
          </a:pPr>
          <a:r>
            <a:rPr lang="en-US" sz="1600" dirty="0"/>
            <a:t>In this step dataset        is inserted which was collected from </a:t>
          </a:r>
          <a:r>
            <a:rPr lang="en-US" sz="1600" dirty="0" err="1"/>
            <a:t>kaggle</a:t>
          </a:r>
          <a:endParaRPr lang="en-US" sz="1600" dirty="0"/>
        </a:p>
      </dgm:t>
    </dgm:pt>
    <dgm:pt modelId="{24619550-9CD2-4B5F-BBDD-7059E7E9811B}" type="parTrans" cxnId="{D64BAA71-8E11-4A93-B837-7A871CFA09DD}">
      <dgm:prSet/>
      <dgm:spPr/>
      <dgm:t>
        <a:bodyPr/>
        <a:lstStyle/>
        <a:p>
          <a:endParaRPr lang="en-US"/>
        </a:p>
      </dgm:t>
    </dgm:pt>
    <dgm:pt modelId="{C9307F4C-C09F-45FB-8CB6-9FBFF2A01131}" type="sibTrans" cxnId="{D64BAA71-8E11-4A93-B837-7A871CFA09DD}">
      <dgm:prSet/>
      <dgm:spPr/>
      <dgm:t>
        <a:bodyPr/>
        <a:lstStyle/>
        <a:p>
          <a:endParaRPr lang="en-US"/>
        </a:p>
      </dgm:t>
    </dgm:pt>
    <dgm:pt modelId="{84F8488D-ADE6-4E3C-89F8-9D2278C8490E}">
      <dgm:prSet phldrT="[Text]" phldr="0" custT="1"/>
      <dgm:spPr/>
      <dgm:t>
        <a:bodyPr/>
        <a:lstStyle/>
        <a:p>
          <a:r>
            <a:rPr lang="en-US" sz="2800" dirty="0">
              <a:latin typeface="+mj-lt"/>
            </a:rPr>
            <a:t>Pre processing</a:t>
          </a:r>
        </a:p>
      </dgm:t>
    </dgm:pt>
    <dgm:pt modelId="{2C93A761-BBE7-42E7-8034-DD768C485569}" type="parTrans" cxnId="{9DC366E5-64ED-4450-BA6B-3B3234EF988C}">
      <dgm:prSet/>
      <dgm:spPr/>
      <dgm:t>
        <a:bodyPr/>
        <a:lstStyle/>
        <a:p>
          <a:endParaRPr lang="en-US"/>
        </a:p>
      </dgm:t>
    </dgm:pt>
    <dgm:pt modelId="{471C7804-89CA-4E03-B237-601D183366DD}" type="sibTrans" cxnId="{9DC366E5-64ED-4450-BA6B-3B3234EF988C}">
      <dgm:prSet/>
      <dgm:spPr/>
      <dgm:t>
        <a:bodyPr/>
        <a:lstStyle/>
        <a:p>
          <a:endParaRPr lang="en-US"/>
        </a:p>
      </dgm:t>
    </dgm:pt>
    <dgm:pt modelId="{4BDBF9C9-7154-4D1D-88B9-A172B3CC822D}">
      <dgm:prSet phldrT="[Text]" custT="1"/>
      <dgm:spPr/>
      <dgm:t>
        <a:bodyPr/>
        <a:lstStyle/>
        <a:p>
          <a:pPr marL="0">
            <a:lnSpc>
              <a:spcPct val="100000"/>
            </a:lnSpc>
            <a:buFont typeface="Arial" panose="020B0604020202020204" pitchFamily="34" charset="0"/>
            <a:buChar char="•"/>
          </a:pPr>
          <a:r>
            <a:rPr lang="en-US" sz="1600" dirty="0"/>
            <a:t>In</a:t>
          </a:r>
          <a:r>
            <a:rPr lang="en-US" sz="1600" baseline="0" dirty="0"/>
            <a:t> this step cleaning of dataset is done by replacing null values , changing all datatype to int , </a:t>
          </a:r>
          <a:r>
            <a:rPr lang="en-US" sz="1600" baseline="0" dirty="0" err="1"/>
            <a:t>etc</a:t>
          </a:r>
          <a:r>
            <a:rPr lang="en-US" sz="1600" baseline="0" dirty="0"/>
            <a:t> are done</a:t>
          </a:r>
          <a:endParaRPr lang="en-US" sz="1600" dirty="0"/>
        </a:p>
      </dgm:t>
    </dgm:pt>
    <dgm:pt modelId="{7650B969-1C89-4129-833A-618BF2FB4227}" type="parTrans" cxnId="{96B7605A-F74C-4C10-B515-E2166B517AB6}">
      <dgm:prSet/>
      <dgm:spPr/>
      <dgm:t>
        <a:bodyPr/>
        <a:lstStyle/>
        <a:p>
          <a:endParaRPr lang="en-US"/>
        </a:p>
      </dgm:t>
    </dgm:pt>
    <dgm:pt modelId="{F866FFB4-154D-4A77-B7E1-49EC6C22F511}" type="sibTrans" cxnId="{96B7605A-F74C-4C10-B515-E2166B517AB6}">
      <dgm:prSet/>
      <dgm:spPr/>
      <dgm:t>
        <a:bodyPr/>
        <a:lstStyle/>
        <a:p>
          <a:endParaRPr lang="en-US"/>
        </a:p>
      </dgm:t>
    </dgm:pt>
    <dgm:pt modelId="{41DFE4AB-6788-4813-89B4-18E4445C9E9F}">
      <dgm:prSet phldrT="[Text]" custT="1"/>
      <dgm:spPr/>
      <dgm:t>
        <a:bodyPr/>
        <a:lstStyle/>
        <a:p>
          <a:pPr>
            <a:buFont typeface="Arial" panose="020B0604020202020204" pitchFamily="34" charset="0"/>
            <a:buChar char="•"/>
          </a:pPr>
          <a:r>
            <a:rPr lang="en-US" sz="2800" dirty="0">
              <a:latin typeface="+mj-lt"/>
            </a:rPr>
            <a:t>Training</a:t>
          </a:r>
        </a:p>
      </dgm:t>
    </dgm:pt>
    <dgm:pt modelId="{638F0EB7-96D8-4EBE-B475-B10A9A92B762}" type="parTrans" cxnId="{676C47D9-5A3E-45CC-B47B-3647AC53C21C}">
      <dgm:prSet/>
      <dgm:spPr/>
      <dgm:t>
        <a:bodyPr/>
        <a:lstStyle/>
        <a:p>
          <a:endParaRPr lang="en-US"/>
        </a:p>
      </dgm:t>
    </dgm:pt>
    <dgm:pt modelId="{675DD2E1-23DA-4A5E-B485-0BF376000850}" type="sibTrans" cxnId="{676C47D9-5A3E-45CC-B47B-3647AC53C21C}">
      <dgm:prSet/>
      <dgm:spPr/>
      <dgm:t>
        <a:bodyPr/>
        <a:lstStyle/>
        <a:p>
          <a:endParaRPr lang="en-US"/>
        </a:p>
      </dgm:t>
    </dgm:pt>
    <dgm:pt modelId="{9CD8D69D-413E-4A69-A6C7-EAD13DE2D766}">
      <dgm:prSet phldrT="[Text]" custT="1"/>
      <dgm:spPr/>
      <dgm:t>
        <a:bodyPr/>
        <a:lstStyle/>
        <a:p>
          <a:pPr marL="0">
            <a:lnSpc>
              <a:spcPct val="100000"/>
            </a:lnSpc>
            <a:buFont typeface="Wingdings" panose="05000000000000000000" pitchFamily="2" charset="2"/>
            <a:buChar char="§"/>
          </a:pPr>
          <a:r>
            <a:rPr lang="en-US" sz="1600" dirty="0"/>
            <a:t>Using Different Algorithms our model is trained here , we have used</a:t>
          </a:r>
          <a:r>
            <a:rPr lang="en-IN" sz="1600" b="1" dirty="0"/>
            <a:t>,</a:t>
          </a:r>
          <a:br>
            <a:rPr lang="en-IN" sz="1600" dirty="0"/>
          </a:br>
          <a:r>
            <a:rPr lang="en-IN" sz="1600" b="1" dirty="0"/>
            <a:t>Decision Tree , Random forest, , etc</a:t>
          </a:r>
          <a:endParaRPr lang="en-US" sz="1600" dirty="0"/>
        </a:p>
      </dgm:t>
    </dgm:pt>
    <dgm:pt modelId="{C583E2EA-6441-4014-B1C2-53942E082306}" type="parTrans" cxnId="{6D0167EA-F321-4BF0-91DB-B2CF92AA8C9B}">
      <dgm:prSet/>
      <dgm:spPr/>
      <dgm:t>
        <a:bodyPr/>
        <a:lstStyle/>
        <a:p>
          <a:endParaRPr lang="en-US"/>
        </a:p>
      </dgm:t>
    </dgm:pt>
    <dgm:pt modelId="{815D42A5-4BE7-44B5-9FB8-C983E8505C14}" type="sibTrans" cxnId="{6D0167EA-F321-4BF0-91DB-B2CF92AA8C9B}">
      <dgm:prSet/>
      <dgm:spPr/>
      <dgm:t>
        <a:bodyPr/>
        <a:lstStyle/>
        <a:p>
          <a:endParaRPr lang="en-US"/>
        </a:p>
      </dgm:t>
    </dgm:pt>
    <dgm:pt modelId="{00049E7E-7330-4784-A8F5-6C6FE983FEC5}">
      <dgm:prSet phldrT="[Text]" custT="1"/>
      <dgm:spPr/>
      <dgm:t>
        <a:bodyPr/>
        <a:lstStyle/>
        <a:p>
          <a:pPr>
            <a:buFont typeface="Arial" panose="020B0604020202020204" pitchFamily="34" charset="0"/>
            <a:buChar char="•"/>
          </a:pPr>
          <a:r>
            <a:rPr lang="en-US" sz="2800" dirty="0">
              <a:latin typeface="+mj-lt"/>
            </a:rPr>
            <a:t>Prediction </a:t>
          </a:r>
        </a:p>
      </dgm:t>
    </dgm:pt>
    <dgm:pt modelId="{300A1B9F-03AC-4652-B0F5-571BF9158965}" type="parTrans" cxnId="{A5772B30-D364-4BB6-AE60-96648E30325B}">
      <dgm:prSet/>
      <dgm:spPr/>
      <dgm:t>
        <a:bodyPr/>
        <a:lstStyle/>
        <a:p>
          <a:endParaRPr lang="en-US"/>
        </a:p>
      </dgm:t>
    </dgm:pt>
    <dgm:pt modelId="{2F3003A2-4502-4CE7-BD0D-B0A2FF1912FD}" type="sibTrans" cxnId="{A5772B30-D364-4BB6-AE60-96648E30325B}">
      <dgm:prSet/>
      <dgm:spPr/>
      <dgm:t>
        <a:bodyPr/>
        <a:lstStyle/>
        <a:p>
          <a:endParaRPr lang="en-US"/>
        </a:p>
      </dgm:t>
    </dgm:pt>
    <dgm:pt modelId="{1A77F962-33CC-4996-92B2-F18542CCBA54}">
      <dgm:prSet phldrT="[Text]" custT="1"/>
      <dgm:spPr/>
      <dgm:t>
        <a:bodyPr/>
        <a:lstStyle/>
        <a:p>
          <a:pPr marL="0">
            <a:lnSpc>
              <a:spcPct val="100000"/>
            </a:lnSpc>
            <a:buFont typeface="Arial" panose="020B0604020202020204" pitchFamily="34" charset="0"/>
            <a:buNone/>
          </a:pPr>
          <a:r>
            <a:rPr lang="en-US" sz="1600" dirty="0"/>
            <a:t>Prediction</a:t>
          </a:r>
          <a:r>
            <a:rPr lang="en-US" sz="1600" baseline="0" dirty="0"/>
            <a:t> of all algorithms are compared and one with maximum accuracy is chosen .</a:t>
          </a:r>
          <a:endParaRPr lang="en-US" sz="1600" dirty="0"/>
        </a:p>
      </dgm:t>
    </dgm:pt>
    <dgm:pt modelId="{FE943018-76DB-4F97-893A-8A084B3BEF7D}" type="parTrans" cxnId="{29AEEC85-CFC2-4DC3-8CAE-1517E63D984F}">
      <dgm:prSet/>
      <dgm:spPr/>
      <dgm:t>
        <a:bodyPr/>
        <a:lstStyle/>
        <a:p>
          <a:endParaRPr lang="en-US"/>
        </a:p>
      </dgm:t>
    </dgm:pt>
    <dgm:pt modelId="{3C90C9E9-D2F0-452E-89B6-919A1A977E12}" type="sibTrans" cxnId="{29AEEC85-CFC2-4DC3-8CAE-1517E63D984F}">
      <dgm:prSet/>
      <dgm:spPr/>
      <dgm:t>
        <a:bodyPr/>
        <a:lstStyle/>
        <a:p>
          <a:endParaRPr lang="en-US"/>
        </a:p>
      </dgm:t>
    </dgm:pt>
    <dgm:pt modelId="{A994DE1F-D288-440B-9FCE-A91005EA66A5}">
      <dgm:prSet phldrT="[Text]" custT="1"/>
      <dgm:spPr/>
      <dgm:t>
        <a:bodyPr/>
        <a:lstStyle/>
        <a:p>
          <a:pPr>
            <a:buFont typeface="Arial" panose="020B0604020202020204" pitchFamily="34" charset="0"/>
            <a:buChar char="•"/>
          </a:pPr>
          <a:r>
            <a:rPr lang="en-US" sz="2000" dirty="0">
              <a:latin typeface="+mj-lt"/>
            </a:rPr>
            <a:t>Deployment and application</a:t>
          </a:r>
        </a:p>
      </dgm:t>
    </dgm:pt>
    <dgm:pt modelId="{7F9B5BD6-858F-45E0-AF58-BF59B7B76915}" type="parTrans" cxnId="{3413F72D-C542-4ADA-9850-BC2BF9AA223C}">
      <dgm:prSet/>
      <dgm:spPr/>
      <dgm:t>
        <a:bodyPr/>
        <a:lstStyle/>
        <a:p>
          <a:endParaRPr lang="en-US"/>
        </a:p>
      </dgm:t>
    </dgm:pt>
    <dgm:pt modelId="{FD908679-0898-45F6-A5F5-D650B1969C84}" type="sibTrans" cxnId="{3413F72D-C542-4ADA-9850-BC2BF9AA223C}">
      <dgm:prSet/>
      <dgm:spPr/>
      <dgm:t>
        <a:bodyPr/>
        <a:lstStyle/>
        <a:p>
          <a:endParaRPr lang="en-US"/>
        </a:p>
      </dgm:t>
    </dgm:pt>
    <dgm:pt modelId="{CC596B03-FECE-486E-AF13-F820A9C1AAA3}">
      <dgm:prSet phldrT="[Text]" custT="1"/>
      <dgm:spPr/>
      <dgm:t>
        <a:bodyPr/>
        <a:lstStyle/>
        <a:p>
          <a:pPr marL="0">
            <a:lnSpc>
              <a:spcPct val="100000"/>
            </a:lnSpc>
            <a:buFont typeface="Arial" panose="020B0604020202020204" pitchFamily="34" charset="0"/>
            <a:buNone/>
          </a:pPr>
          <a:r>
            <a:rPr lang="en-US" sz="1600" dirty="0"/>
            <a:t>Web</a:t>
          </a:r>
          <a:r>
            <a:rPr lang="en-US" sz="1600" baseline="0" dirty="0"/>
            <a:t> app is made using flask which will show output and the model in which we have got maximum accuracy is deployed</a:t>
          </a:r>
          <a:endParaRPr lang="en-US" sz="1600" dirty="0"/>
        </a:p>
      </dgm:t>
    </dgm:pt>
    <dgm:pt modelId="{55A88C1A-6A5E-4075-B6E8-3F7786453D8C}" type="parTrans" cxnId="{BEAE66DF-9099-4295-A8A9-9F325A5564CE}">
      <dgm:prSet/>
      <dgm:spPr/>
      <dgm:t>
        <a:bodyPr/>
        <a:lstStyle/>
        <a:p>
          <a:endParaRPr lang="en-US"/>
        </a:p>
      </dgm:t>
    </dgm:pt>
    <dgm:pt modelId="{80572CB8-169E-4BC7-A5A5-5928D71620EF}" type="sibTrans" cxnId="{BEAE66DF-9099-4295-A8A9-9F325A5564CE}">
      <dgm:prSet/>
      <dgm:spPr/>
      <dgm:t>
        <a:bodyPr/>
        <a:lstStyle/>
        <a:p>
          <a:endParaRPr lang="en-US"/>
        </a:p>
      </dgm:t>
    </dgm:pt>
    <dgm:pt modelId="{5FEDAFA0-9B9E-4637-9C78-2E9AE9E3427E}" type="pres">
      <dgm:prSet presAssocID="{89F0074C-CD95-4D96-A0BC-41E17C10A63E}" presName="Name0" presStyleCnt="0">
        <dgm:presLayoutVars>
          <dgm:dir/>
          <dgm:animLvl val="lvl"/>
          <dgm:resizeHandles val="exact"/>
        </dgm:presLayoutVars>
      </dgm:prSet>
      <dgm:spPr/>
    </dgm:pt>
    <dgm:pt modelId="{2782B8EC-FD3F-4818-A95D-C67980F26497}" type="pres">
      <dgm:prSet presAssocID="{BA4CA3A0-C60D-409C-A238-BD18C8E3CEDA}" presName="composite" presStyleCnt="0"/>
      <dgm:spPr/>
    </dgm:pt>
    <dgm:pt modelId="{AFF01C75-BFE5-4EEE-9EDF-01EE647281A2}" type="pres">
      <dgm:prSet presAssocID="{BA4CA3A0-C60D-409C-A238-BD18C8E3CEDA}" presName="parTx" presStyleLbl="alignNode1" presStyleIdx="0" presStyleCnt="5">
        <dgm:presLayoutVars>
          <dgm:chMax val="0"/>
          <dgm:chPref val="0"/>
          <dgm:bulletEnabled val="1"/>
        </dgm:presLayoutVars>
      </dgm:prSet>
      <dgm:spPr/>
    </dgm:pt>
    <dgm:pt modelId="{45CD22F7-2BC0-4C54-B0D5-7F381BF45A76}" type="pres">
      <dgm:prSet presAssocID="{BA4CA3A0-C60D-409C-A238-BD18C8E3CEDA}" presName="desTx" presStyleLbl="alignAccFollowNode1" presStyleIdx="0" presStyleCnt="5">
        <dgm:presLayoutVars>
          <dgm:bulletEnabled val="1"/>
        </dgm:presLayoutVars>
      </dgm:prSet>
      <dgm:spPr/>
    </dgm:pt>
    <dgm:pt modelId="{81F401B9-EC7A-43F6-BE53-64E6C7C5AD3C}" type="pres">
      <dgm:prSet presAssocID="{A106C92C-0FC9-4FE9-AA36-A6F8685E9C9D}" presName="space" presStyleCnt="0"/>
      <dgm:spPr/>
    </dgm:pt>
    <dgm:pt modelId="{2F492C0E-DC92-4D32-B9D2-583528FF758D}" type="pres">
      <dgm:prSet presAssocID="{84F8488D-ADE6-4E3C-89F8-9D2278C8490E}" presName="composite" presStyleCnt="0"/>
      <dgm:spPr/>
    </dgm:pt>
    <dgm:pt modelId="{EA261386-0CBB-4C34-B42F-E150678D9C06}" type="pres">
      <dgm:prSet presAssocID="{84F8488D-ADE6-4E3C-89F8-9D2278C8490E}" presName="parTx" presStyleLbl="alignNode1" presStyleIdx="1" presStyleCnt="5">
        <dgm:presLayoutVars>
          <dgm:chMax val="0"/>
          <dgm:chPref val="0"/>
          <dgm:bulletEnabled val="1"/>
        </dgm:presLayoutVars>
      </dgm:prSet>
      <dgm:spPr/>
    </dgm:pt>
    <dgm:pt modelId="{0897E450-147D-4359-8F67-7B12FAF8A274}" type="pres">
      <dgm:prSet presAssocID="{84F8488D-ADE6-4E3C-89F8-9D2278C8490E}" presName="desTx" presStyleLbl="alignAccFollowNode1" presStyleIdx="1" presStyleCnt="5">
        <dgm:presLayoutVars>
          <dgm:bulletEnabled val="1"/>
        </dgm:presLayoutVars>
      </dgm:prSet>
      <dgm:spPr/>
    </dgm:pt>
    <dgm:pt modelId="{76005ECB-79DC-4016-A50C-48164D7C5C0F}" type="pres">
      <dgm:prSet presAssocID="{471C7804-89CA-4E03-B237-601D183366DD}" presName="space" presStyleCnt="0"/>
      <dgm:spPr/>
    </dgm:pt>
    <dgm:pt modelId="{91A692B6-CE8D-486B-B49A-D0E3E5532DED}" type="pres">
      <dgm:prSet presAssocID="{41DFE4AB-6788-4813-89B4-18E4445C9E9F}" presName="composite" presStyleCnt="0"/>
      <dgm:spPr/>
    </dgm:pt>
    <dgm:pt modelId="{3FF758F5-8414-4821-9708-4556B66B9BE4}" type="pres">
      <dgm:prSet presAssocID="{41DFE4AB-6788-4813-89B4-18E4445C9E9F}" presName="parTx" presStyleLbl="alignNode1" presStyleIdx="2" presStyleCnt="5">
        <dgm:presLayoutVars>
          <dgm:chMax val="0"/>
          <dgm:chPref val="0"/>
          <dgm:bulletEnabled val="1"/>
        </dgm:presLayoutVars>
      </dgm:prSet>
      <dgm:spPr/>
    </dgm:pt>
    <dgm:pt modelId="{1370F629-ED9C-446C-83FD-0A0C177A63AA}" type="pres">
      <dgm:prSet presAssocID="{41DFE4AB-6788-4813-89B4-18E4445C9E9F}" presName="desTx" presStyleLbl="alignAccFollowNode1" presStyleIdx="2" presStyleCnt="5">
        <dgm:presLayoutVars>
          <dgm:bulletEnabled val="1"/>
        </dgm:presLayoutVars>
      </dgm:prSet>
      <dgm:spPr/>
    </dgm:pt>
    <dgm:pt modelId="{8591BAA5-0569-4EC0-8DF6-C5A5C250BAF0}" type="pres">
      <dgm:prSet presAssocID="{675DD2E1-23DA-4A5E-B485-0BF376000850}" presName="space" presStyleCnt="0"/>
      <dgm:spPr/>
    </dgm:pt>
    <dgm:pt modelId="{1A95C48A-9853-4A27-83C6-174E72000376}" type="pres">
      <dgm:prSet presAssocID="{00049E7E-7330-4784-A8F5-6C6FE983FEC5}" presName="composite" presStyleCnt="0"/>
      <dgm:spPr/>
    </dgm:pt>
    <dgm:pt modelId="{1B522A00-4193-4050-BA4E-51723F867B10}" type="pres">
      <dgm:prSet presAssocID="{00049E7E-7330-4784-A8F5-6C6FE983FEC5}" presName="parTx" presStyleLbl="alignNode1" presStyleIdx="3" presStyleCnt="5">
        <dgm:presLayoutVars>
          <dgm:chMax val="0"/>
          <dgm:chPref val="0"/>
          <dgm:bulletEnabled val="1"/>
        </dgm:presLayoutVars>
      </dgm:prSet>
      <dgm:spPr/>
    </dgm:pt>
    <dgm:pt modelId="{602FF8D8-728D-4A98-99E2-D4BE66C4E4D7}" type="pres">
      <dgm:prSet presAssocID="{00049E7E-7330-4784-A8F5-6C6FE983FEC5}" presName="desTx" presStyleLbl="alignAccFollowNode1" presStyleIdx="3" presStyleCnt="5">
        <dgm:presLayoutVars>
          <dgm:bulletEnabled val="1"/>
        </dgm:presLayoutVars>
      </dgm:prSet>
      <dgm:spPr/>
    </dgm:pt>
    <dgm:pt modelId="{F0327F17-854B-4C63-90AA-B10AC0AD7142}" type="pres">
      <dgm:prSet presAssocID="{2F3003A2-4502-4CE7-BD0D-B0A2FF1912FD}" presName="space" presStyleCnt="0"/>
      <dgm:spPr/>
    </dgm:pt>
    <dgm:pt modelId="{90A67EE2-D02F-4227-8F40-3EE90422ADF5}" type="pres">
      <dgm:prSet presAssocID="{A994DE1F-D288-440B-9FCE-A91005EA66A5}" presName="composite" presStyleCnt="0"/>
      <dgm:spPr/>
    </dgm:pt>
    <dgm:pt modelId="{9CB1B6D5-2487-4F66-83D3-ECDB2031C054}" type="pres">
      <dgm:prSet presAssocID="{A994DE1F-D288-440B-9FCE-A91005EA66A5}" presName="parTx" presStyleLbl="alignNode1" presStyleIdx="4" presStyleCnt="5">
        <dgm:presLayoutVars>
          <dgm:chMax val="0"/>
          <dgm:chPref val="0"/>
          <dgm:bulletEnabled val="1"/>
        </dgm:presLayoutVars>
      </dgm:prSet>
      <dgm:spPr/>
    </dgm:pt>
    <dgm:pt modelId="{1A463B37-170F-4BBD-A144-351169A791A2}" type="pres">
      <dgm:prSet presAssocID="{A994DE1F-D288-440B-9FCE-A91005EA66A5}" presName="desTx" presStyleLbl="alignAccFollowNode1" presStyleIdx="4" presStyleCnt="5">
        <dgm:presLayoutVars>
          <dgm:bulletEnabled val="1"/>
        </dgm:presLayoutVars>
      </dgm:prSet>
      <dgm:spPr/>
    </dgm:pt>
  </dgm:ptLst>
  <dgm:cxnLst>
    <dgm:cxn modelId="{7877E310-444F-430F-BA9F-534B3E6406DF}" type="presOf" srcId="{A994DE1F-D288-440B-9FCE-A91005EA66A5}" destId="{9CB1B6D5-2487-4F66-83D3-ECDB2031C054}" srcOrd="0" destOrd="0" presId="urn:microsoft.com/office/officeart/2005/8/layout/hList1"/>
    <dgm:cxn modelId="{06107511-A458-41FA-9D5B-B0D6CF27D991}" type="presOf" srcId="{89F0074C-CD95-4D96-A0BC-41E17C10A63E}" destId="{5FEDAFA0-9B9E-4637-9C78-2E9AE9E3427E}" srcOrd="0" destOrd="0" presId="urn:microsoft.com/office/officeart/2005/8/layout/hList1"/>
    <dgm:cxn modelId="{3413F72D-C542-4ADA-9850-BC2BF9AA223C}" srcId="{89F0074C-CD95-4D96-A0BC-41E17C10A63E}" destId="{A994DE1F-D288-440B-9FCE-A91005EA66A5}" srcOrd="4" destOrd="0" parTransId="{7F9B5BD6-858F-45E0-AF58-BF59B7B76915}" sibTransId="{FD908679-0898-45F6-A5F5-D650B1969C84}"/>
    <dgm:cxn modelId="{A5772B30-D364-4BB6-AE60-96648E30325B}" srcId="{89F0074C-CD95-4D96-A0BC-41E17C10A63E}" destId="{00049E7E-7330-4784-A8F5-6C6FE983FEC5}" srcOrd="3" destOrd="0" parTransId="{300A1B9F-03AC-4652-B0F5-571BF9158965}" sibTransId="{2F3003A2-4502-4CE7-BD0D-B0A2FF1912FD}"/>
    <dgm:cxn modelId="{7AE3AB36-DB91-4044-8836-93C6EFA23263}" type="presOf" srcId="{BA4CA3A0-C60D-409C-A238-BD18C8E3CEDA}" destId="{AFF01C75-BFE5-4EEE-9EDF-01EE647281A2}" srcOrd="0" destOrd="0" presId="urn:microsoft.com/office/officeart/2005/8/layout/hList1"/>
    <dgm:cxn modelId="{D64BAA71-8E11-4A93-B837-7A871CFA09DD}" srcId="{BA4CA3A0-C60D-409C-A238-BD18C8E3CEDA}" destId="{43DA1502-88F6-41BB-ADA4-ACA3DE461E44}" srcOrd="0" destOrd="0" parTransId="{24619550-9CD2-4B5F-BBDD-7059E7E9811B}" sibTransId="{C9307F4C-C09F-45FB-8CB6-9FBFF2A01131}"/>
    <dgm:cxn modelId="{96B7605A-F74C-4C10-B515-E2166B517AB6}" srcId="{84F8488D-ADE6-4E3C-89F8-9D2278C8490E}" destId="{4BDBF9C9-7154-4D1D-88B9-A172B3CC822D}" srcOrd="0" destOrd="0" parTransId="{7650B969-1C89-4129-833A-618BF2FB4227}" sibTransId="{F866FFB4-154D-4A77-B7E1-49EC6C22F511}"/>
    <dgm:cxn modelId="{D76CD580-8663-4BA3-AB7E-6FE5BB8CF7D1}" type="presOf" srcId="{9CD8D69D-413E-4A69-A6C7-EAD13DE2D766}" destId="{1370F629-ED9C-446C-83FD-0A0C177A63AA}" srcOrd="0" destOrd="0" presId="urn:microsoft.com/office/officeart/2005/8/layout/hList1"/>
    <dgm:cxn modelId="{29AEEC85-CFC2-4DC3-8CAE-1517E63D984F}" srcId="{00049E7E-7330-4784-A8F5-6C6FE983FEC5}" destId="{1A77F962-33CC-4996-92B2-F18542CCBA54}" srcOrd="0" destOrd="0" parTransId="{FE943018-76DB-4F97-893A-8A084B3BEF7D}" sibTransId="{3C90C9E9-D2F0-452E-89B6-919A1A977E12}"/>
    <dgm:cxn modelId="{C6660F88-8AD6-46D9-8922-11055209340C}" type="presOf" srcId="{41DFE4AB-6788-4813-89B4-18E4445C9E9F}" destId="{3FF758F5-8414-4821-9708-4556B66B9BE4}" srcOrd="0" destOrd="0" presId="urn:microsoft.com/office/officeart/2005/8/layout/hList1"/>
    <dgm:cxn modelId="{1EFE4C9D-1C8C-40DF-97C6-A5E3A2471499}" type="presOf" srcId="{00049E7E-7330-4784-A8F5-6C6FE983FEC5}" destId="{1B522A00-4193-4050-BA4E-51723F867B10}" srcOrd="0" destOrd="0" presId="urn:microsoft.com/office/officeart/2005/8/layout/hList1"/>
    <dgm:cxn modelId="{BA7E04A0-A924-496D-9FBC-B6B617F05CCF}" type="presOf" srcId="{43DA1502-88F6-41BB-ADA4-ACA3DE461E44}" destId="{45CD22F7-2BC0-4C54-B0D5-7F381BF45A76}" srcOrd="0" destOrd="0" presId="urn:microsoft.com/office/officeart/2005/8/layout/hList1"/>
    <dgm:cxn modelId="{BEC593AA-9B00-4C9A-BF4A-D625A8E31E5C}" type="presOf" srcId="{CC596B03-FECE-486E-AF13-F820A9C1AAA3}" destId="{1A463B37-170F-4BBD-A144-351169A791A2}" srcOrd="0" destOrd="0" presId="urn:microsoft.com/office/officeart/2005/8/layout/hList1"/>
    <dgm:cxn modelId="{169B46B8-008C-4937-9AFA-B1AE705BDAAD}" type="presOf" srcId="{4BDBF9C9-7154-4D1D-88B9-A172B3CC822D}" destId="{0897E450-147D-4359-8F67-7B12FAF8A274}" srcOrd="0" destOrd="0" presId="urn:microsoft.com/office/officeart/2005/8/layout/hList1"/>
    <dgm:cxn modelId="{086637C3-FBCF-446A-BBE8-1D8808AE75E2}" type="presOf" srcId="{84F8488D-ADE6-4E3C-89F8-9D2278C8490E}" destId="{EA261386-0CBB-4C34-B42F-E150678D9C06}" srcOrd="0" destOrd="0" presId="urn:microsoft.com/office/officeart/2005/8/layout/hList1"/>
    <dgm:cxn modelId="{68A93DC5-436D-4276-9A21-DF68CEB42BE5}" srcId="{89F0074C-CD95-4D96-A0BC-41E17C10A63E}" destId="{BA4CA3A0-C60D-409C-A238-BD18C8E3CEDA}" srcOrd="0" destOrd="0" parTransId="{AB21B411-D689-4756-9B2F-2C2AF11BE819}" sibTransId="{A106C92C-0FC9-4FE9-AA36-A6F8685E9C9D}"/>
    <dgm:cxn modelId="{676C47D9-5A3E-45CC-B47B-3647AC53C21C}" srcId="{89F0074C-CD95-4D96-A0BC-41E17C10A63E}" destId="{41DFE4AB-6788-4813-89B4-18E4445C9E9F}" srcOrd="2" destOrd="0" parTransId="{638F0EB7-96D8-4EBE-B475-B10A9A92B762}" sibTransId="{675DD2E1-23DA-4A5E-B485-0BF376000850}"/>
    <dgm:cxn modelId="{BEAE66DF-9099-4295-A8A9-9F325A5564CE}" srcId="{A994DE1F-D288-440B-9FCE-A91005EA66A5}" destId="{CC596B03-FECE-486E-AF13-F820A9C1AAA3}" srcOrd="0" destOrd="0" parTransId="{55A88C1A-6A5E-4075-B6E8-3F7786453D8C}" sibTransId="{80572CB8-169E-4BC7-A5A5-5928D71620EF}"/>
    <dgm:cxn modelId="{9DC366E5-64ED-4450-BA6B-3B3234EF988C}" srcId="{89F0074C-CD95-4D96-A0BC-41E17C10A63E}" destId="{84F8488D-ADE6-4E3C-89F8-9D2278C8490E}" srcOrd="1" destOrd="0" parTransId="{2C93A761-BBE7-42E7-8034-DD768C485569}" sibTransId="{471C7804-89CA-4E03-B237-601D183366DD}"/>
    <dgm:cxn modelId="{6D0167EA-F321-4BF0-91DB-B2CF92AA8C9B}" srcId="{41DFE4AB-6788-4813-89B4-18E4445C9E9F}" destId="{9CD8D69D-413E-4A69-A6C7-EAD13DE2D766}" srcOrd="0" destOrd="0" parTransId="{C583E2EA-6441-4014-B1C2-53942E082306}" sibTransId="{815D42A5-4BE7-44B5-9FB8-C983E8505C14}"/>
    <dgm:cxn modelId="{84FF0EEF-2E05-428F-AC3C-7D26217DF6BE}" type="presOf" srcId="{1A77F962-33CC-4996-92B2-F18542CCBA54}" destId="{602FF8D8-728D-4A98-99E2-D4BE66C4E4D7}" srcOrd="0" destOrd="0" presId="urn:microsoft.com/office/officeart/2005/8/layout/hList1"/>
    <dgm:cxn modelId="{CE6620C9-ABB3-492F-B65B-027706DC7FD6}" type="presParOf" srcId="{5FEDAFA0-9B9E-4637-9C78-2E9AE9E3427E}" destId="{2782B8EC-FD3F-4818-A95D-C67980F26497}" srcOrd="0" destOrd="0" presId="urn:microsoft.com/office/officeart/2005/8/layout/hList1"/>
    <dgm:cxn modelId="{E7DEDF63-AD77-48F0-AE74-918CBD0FED04}" type="presParOf" srcId="{2782B8EC-FD3F-4818-A95D-C67980F26497}" destId="{AFF01C75-BFE5-4EEE-9EDF-01EE647281A2}" srcOrd="0" destOrd="0" presId="urn:microsoft.com/office/officeart/2005/8/layout/hList1"/>
    <dgm:cxn modelId="{A25FB9BF-C8EC-4EB5-B606-97032B2681A1}" type="presParOf" srcId="{2782B8EC-FD3F-4818-A95D-C67980F26497}" destId="{45CD22F7-2BC0-4C54-B0D5-7F381BF45A76}" srcOrd="1" destOrd="0" presId="urn:microsoft.com/office/officeart/2005/8/layout/hList1"/>
    <dgm:cxn modelId="{698AEE55-0375-4E67-A0F8-1E9E97FFDE59}" type="presParOf" srcId="{5FEDAFA0-9B9E-4637-9C78-2E9AE9E3427E}" destId="{81F401B9-EC7A-43F6-BE53-64E6C7C5AD3C}" srcOrd="1" destOrd="0" presId="urn:microsoft.com/office/officeart/2005/8/layout/hList1"/>
    <dgm:cxn modelId="{BD308334-3D59-491A-83D0-B641B64D0B12}" type="presParOf" srcId="{5FEDAFA0-9B9E-4637-9C78-2E9AE9E3427E}" destId="{2F492C0E-DC92-4D32-B9D2-583528FF758D}" srcOrd="2" destOrd="0" presId="urn:microsoft.com/office/officeart/2005/8/layout/hList1"/>
    <dgm:cxn modelId="{BC0EA3F5-617B-40C2-BDD2-9BF7374DC39C}" type="presParOf" srcId="{2F492C0E-DC92-4D32-B9D2-583528FF758D}" destId="{EA261386-0CBB-4C34-B42F-E150678D9C06}" srcOrd="0" destOrd="0" presId="urn:microsoft.com/office/officeart/2005/8/layout/hList1"/>
    <dgm:cxn modelId="{CD48B2B3-B74F-497D-B1EE-B0CD6F3E2EF8}" type="presParOf" srcId="{2F492C0E-DC92-4D32-B9D2-583528FF758D}" destId="{0897E450-147D-4359-8F67-7B12FAF8A274}" srcOrd="1" destOrd="0" presId="urn:microsoft.com/office/officeart/2005/8/layout/hList1"/>
    <dgm:cxn modelId="{5D9DF1DB-5322-4B0E-A846-1E4BB0387E3C}" type="presParOf" srcId="{5FEDAFA0-9B9E-4637-9C78-2E9AE9E3427E}" destId="{76005ECB-79DC-4016-A50C-48164D7C5C0F}" srcOrd="3" destOrd="0" presId="urn:microsoft.com/office/officeart/2005/8/layout/hList1"/>
    <dgm:cxn modelId="{3773C1E7-65C9-470E-837C-17BB8CF5ED45}" type="presParOf" srcId="{5FEDAFA0-9B9E-4637-9C78-2E9AE9E3427E}" destId="{91A692B6-CE8D-486B-B49A-D0E3E5532DED}" srcOrd="4" destOrd="0" presId="urn:microsoft.com/office/officeart/2005/8/layout/hList1"/>
    <dgm:cxn modelId="{739480F3-62FD-4592-B296-1E8A69DC73F3}" type="presParOf" srcId="{91A692B6-CE8D-486B-B49A-D0E3E5532DED}" destId="{3FF758F5-8414-4821-9708-4556B66B9BE4}" srcOrd="0" destOrd="0" presId="urn:microsoft.com/office/officeart/2005/8/layout/hList1"/>
    <dgm:cxn modelId="{77ADDB90-2DBC-4F1F-9EC0-DE89346E242E}" type="presParOf" srcId="{91A692B6-CE8D-486B-B49A-D0E3E5532DED}" destId="{1370F629-ED9C-446C-83FD-0A0C177A63AA}" srcOrd="1" destOrd="0" presId="urn:microsoft.com/office/officeart/2005/8/layout/hList1"/>
    <dgm:cxn modelId="{39FB9F45-A9C8-4242-95E7-8F5DB30839B2}" type="presParOf" srcId="{5FEDAFA0-9B9E-4637-9C78-2E9AE9E3427E}" destId="{8591BAA5-0569-4EC0-8DF6-C5A5C250BAF0}" srcOrd="5" destOrd="0" presId="urn:microsoft.com/office/officeart/2005/8/layout/hList1"/>
    <dgm:cxn modelId="{CF887CA3-E5AD-4FD7-9D37-5C9412B388F7}" type="presParOf" srcId="{5FEDAFA0-9B9E-4637-9C78-2E9AE9E3427E}" destId="{1A95C48A-9853-4A27-83C6-174E72000376}" srcOrd="6" destOrd="0" presId="urn:microsoft.com/office/officeart/2005/8/layout/hList1"/>
    <dgm:cxn modelId="{0A18E851-084E-4B7F-A61A-C8E3D11F3859}" type="presParOf" srcId="{1A95C48A-9853-4A27-83C6-174E72000376}" destId="{1B522A00-4193-4050-BA4E-51723F867B10}" srcOrd="0" destOrd="0" presId="urn:microsoft.com/office/officeart/2005/8/layout/hList1"/>
    <dgm:cxn modelId="{FD815B29-B1A6-40B1-ACA1-05610E4148FE}" type="presParOf" srcId="{1A95C48A-9853-4A27-83C6-174E72000376}" destId="{602FF8D8-728D-4A98-99E2-D4BE66C4E4D7}" srcOrd="1" destOrd="0" presId="urn:microsoft.com/office/officeart/2005/8/layout/hList1"/>
    <dgm:cxn modelId="{A00426BE-AED6-4B8C-93B6-008C2342221E}" type="presParOf" srcId="{5FEDAFA0-9B9E-4637-9C78-2E9AE9E3427E}" destId="{F0327F17-854B-4C63-90AA-B10AC0AD7142}" srcOrd="7" destOrd="0" presId="urn:microsoft.com/office/officeart/2005/8/layout/hList1"/>
    <dgm:cxn modelId="{1F4D3B0F-EB5E-4D83-8E99-47180925876D}" type="presParOf" srcId="{5FEDAFA0-9B9E-4637-9C78-2E9AE9E3427E}" destId="{90A67EE2-D02F-4227-8F40-3EE90422ADF5}" srcOrd="8" destOrd="0" presId="urn:microsoft.com/office/officeart/2005/8/layout/hList1"/>
    <dgm:cxn modelId="{810A005D-3F3F-4BB7-A809-B8D2A6B000E1}" type="presParOf" srcId="{90A67EE2-D02F-4227-8F40-3EE90422ADF5}" destId="{9CB1B6D5-2487-4F66-83D3-ECDB2031C054}" srcOrd="0" destOrd="0" presId="urn:microsoft.com/office/officeart/2005/8/layout/hList1"/>
    <dgm:cxn modelId="{02AF62EA-FA36-41CB-8BFD-0A2A62D78807}" type="presParOf" srcId="{90A67EE2-D02F-4227-8F40-3EE90422ADF5}" destId="{1A463B37-170F-4BBD-A144-351169A791A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01C75-BFE5-4EEE-9EDF-01EE647281A2}">
      <dsp:nvSpPr>
        <dsp:cNvPr id="0" name=""/>
        <dsp:cNvSpPr/>
      </dsp:nvSpPr>
      <dsp:spPr>
        <a:xfrm>
          <a:off x="5298" y="314854"/>
          <a:ext cx="2031276" cy="81251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Input Dataset</a:t>
          </a:r>
        </a:p>
      </dsp:txBody>
      <dsp:txXfrm>
        <a:off x="5298" y="314854"/>
        <a:ext cx="2031276" cy="812510"/>
      </dsp:txXfrm>
    </dsp:sp>
    <dsp:sp modelId="{45CD22F7-2BC0-4C54-B0D5-7F381BF45A76}">
      <dsp:nvSpPr>
        <dsp:cNvPr id="0" name=""/>
        <dsp:cNvSpPr/>
      </dsp:nvSpPr>
      <dsp:spPr>
        <a:xfrm>
          <a:off x="5298" y="1127364"/>
          <a:ext cx="2031276" cy="28108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Char char="•"/>
          </a:pPr>
          <a:r>
            <a:rPr lang="en-US" sz="1600" kern="1200" dirty="0"/>
            <a:t>In this step dataset        is inserted which was collected from </a:t>
          </a:r>
          <a:r>
            <a:rPr lang="en-US" sz="1600" kern="1200" dirty="0" err="1"/>
            <a:t>kaggle</a:t>
          </a:r>
          <a:endParaRPr lang="en-US" sz="1600" kern="1200" dirty="0"/>
        </a:p>
      </dsp:txBody>
      <dsp:txXfrm>
        <a:off x="5298" y="1127364"/>
        <a:ext cx="2031276" cy="2810880"/>
      </dsp:txXfrm>
    </dsp:sp>
    <dsp:sp modelId="{EA261386-0CBB-4C34-B42F-E150678D9C06}">
      <dsp:nvSpPr>
        <dsp:cNvPr id="0" name=""/>
        <dsp:cNvSpPr/>
      </dsp:nvSpPr>
      <dsp:spPr>
        <a:xfrm>
          <a:off x="2320953" y="314854"/>
          <a:ext cx="2031276" cy="81251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Pre processing</a:t>
          </a:r>
        </a:p>
      </dsp:txBody>
      <dsp:txXfrm>
        <a:off x="2320953" y="314854"/>
        <a:ext cx="2031276" cy="812510"/>
      </dsp:txXfrm>
    </dsp:sp>
    <dsp:sp modelId="{0897E450-147D-4359-8F67-7B12FAF8A274}">
      <dsp:nvSpPr>
        <dsp:cNvPr id="0" name=""/>
        <dsp:cNvSpPr/>
      </dsp:nvSpPr>
      <dsp:spPr>
        <a:xfrm>
          <a:off x="2320953" y="1127364"/>
          <a:ext cx="2031276" cy="281088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Char char="•"/>
          </a:pPr>
          <a:r>
            <a:rPr lang="en-US" sz="1600" kern="1200" dirty="0"/>
            <a:t>In</a:t>
          </a:r>
          <a:r>
            <a:rPr lang="en-US" sz="1600" kern="1200" baseline="0" dirty="0"/>
            <a:t> this step cleaning of dataset is done by replacing null values , changing all datatype to int , </a:t>
          </a:r>
          <a:r>
            <a:rPr lang="en-US" sz="1600" kern="1200" baseline="0" dirty="0" err="1"/>
            <a:t>etc</a:t>
          </a:r>
          <a:r>
            <a:rPr lang="en-US" sz="1600" kern="1200" baseline="0" dirty="0"/>
            <a:t> are done</a:t>
          </a:r>
          <a:endParaRPr lang="en-US" sz="1600" kern="1200" dirty="0"/>
        </a:p>
      </dsp:txBody>
      <dsp:txXfrm>
        <a:off x="2320953" y="1127364"/>
        <a:ext cx="2031276" cy="2810880"/>
      </dsp:txXfrm>
    </dsp:sp>
    <dsp:sp modelId="{3FF758F5-8414-4821-9708-4556B66B9BE4}">
      <dsp:nvSpPr>
        <dsp:cNvPr id="0" name=""/>
        <dsp:cNvSpPr/>
      </dsp:nvSpPr>
      <dsp:spPr>
        <a:xfrm>
          <a:off x="4636608" y="314854"/>
          <a:ext cx="2031276" cy="81251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Training</a:t>
          </a:r>
        </a:p>
      </dsp:txBody>
      <dsp:txXfrm>
        <a:off x="4636608" y="314854"/>
        <a:ext cx="2031276" cy="812510"/>
      </dsp:txXfrm>
    </dsp:sp>
    <dsp:sp modelId="{1370F629-ED9C-446C-83FD-0A0C177A63AA}">
      <dsp:nvSpPr>
        <dsp:cNvPr id="0" name=""/>
        <dsp:cNvSpPr/>
      </dsp:nvSpPr>
      <dsp:spPr>
        <a:xfrm>
          <a:off x="4636608" y="1127364"/>
          <a:ext cx="2031276" cy="281088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Wingdings" panose="05000000000000000000" pitchFamily="2" charset="2"/>
            <a:buChar char="§"/>
          </a:pPr>
          <a:r>
            <a:rPr lang="en-US" sz="1600" kern="1200" dirty="0"/>
            <a:t>Using Different Algorithms our model is trained here , we have used</a:t>
          </a:r>
          <a:r>
            <a:rPr lang="en-IN" sz="1600" b="1" kern="1200" dirty="0"/>
            <a:t>,</a:t>
          </a:r>
          <a:br>
            <a:rPr lang="en-IN" sz="1600" kern="1200" dirty="0"/>
          </a:br>
          <a:r>
            <a:rPr lang="en-IN" sz="1600" b="1" kern="1200" dirty="0"/>
            <a:t>Decision Tree , Random forest, , etc</a:t>
          </a:r>
          <a:endParaRPr lang="en-US" sz="1600" kern="1200" dirty="0"/>
        </a:p>
      </dsp:txBody>
      <dsp:txXfrm>
        <a:off x="4636608" y="1127364"/>
        <a:ext cx="2031276" cy="2810880"/>
      </dsp:txXfrm>
    </dsp:sp>
    <dsp:sp modelId="{1B522A00-4193-4050-BA4E-51723F867B10}">
      <dsp:nvSpPr>
        <dsp:cNvPr id="0" name=""/>
        <dsp:cNvSpPr/>
      </dsp:nvSpPr>
      <dsp:spPr>
        <a:xfrm>
          <a:off x="6952263" y="314854"/>
          <a:ext cx="2031276" cy="81251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kern="1200" dirty="0">
              <a:latin typeface="+mj-lt"/>
            </a:rPr>
            <a:t>Prediction </a:t>
          </a:r>
        </a:p>
      </dsp:txBody>
      <dsp:txXfrm>
        <a:off x="6952263" y="314854"/>
        <a:ext cx="2031276" cy="812510"/>
      </dsp:txXfrm>
    </dsp:sp>
    <dsp:sp modelId="{602FF8D8-728D-4A98-99E2-D4BE66C4E4D7}">
      <dsp:nvSpPr>
        <dsp:cNvPr id="0" name=""/>
        <dsp:cNvSpPr/>
      </dsp:nvSpPr>
      <dsp:spPr>
        <a:xfrm>
          <a:off x="6952263" y="1127364"/>
          <a:ext cx="2031276" cy="28108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Prediction</a:t>
          </a:r>
          <a:r>
            <a:rPr lang="en-US" sz="1600" kern="1200" baseline="0" dirty="0"/>
            <a:t> of all algorithms are compared and one with maximum accuracy is chosen .</a:t>
          </a:r>
          <a:endParaRPr lang="en-US" sz="1600" kern="1200" dirty="0"/>
        </a:p>
      </dsp:txBody>
      <dsp:txXfrm>
        <a:off x="6952263" y="1127364"/>
        <a:ext cx="2031276" cy="2810880"/>
      </dsp:txXfrm>
    </dsp:sp>
    <dsp:sp modelId="{9CB1B6D5-2487-4F66-83D3-ECDB2031C054}">
      <dsp:nvSpPr>
        <dsp:cNvPr id="0" name=""/>
        <dsp:cNvSpPr/>
      </dsp:nvSpPr>
      <dsp:spPr>
        <a:xfrm>
          <a:off x="9267918" y="314854"/>
          <a:ext cx="2031276" cy="81251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latin typeface="+mj-lt"/>
            </a:rPr>
            <a:t>Deployment and application</a:t>
          </a:r>
        </a:p>
      </dsp:txBody>
      <dsp:txXfrm>
        <a:off x="9267918" y="314854"/>
        <a:ext cx="2031276" cy="812510"/>
      </dsp:txXfrm>
    </dsp:sp>
    <dsp:sp modelId="{1A463B37-170F-4BBD-A144-351169A791A2}">
      <dsp:nvSpPr>
        <dsp:cNvPr id="0" name=""/>
        <dsp:cNvSpPr/>
      </dsp:nvSpPr>
      <dsp:spPr>
        <a:xfrm>
          <a:off x="9267918" y="1127364"/>
          <a:ext cx="2031276" cy="281088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Web</a:t>
          </a:r>
          <a:r>
            <a:rPr lang="en-US" sz="1600" kern="1200" baseline="0" dirty="0"/>
            <a:t> app is made using flask which will show output and the model in which we have got maximum accuracy is deployed</a:t>
          </a:r>
          <a:endParaRPr lang="en-US" sz="1600" kern="1200" dirty="0"/>
        </a:p>
      </dsp:txBody>
      <dsp:txXfrm>
        <a:off x="9267918" y="1127364"/>
        <a:ext cx="2031276" cy="281088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B38A3-096A-49C4-BD19-81B45662239D}" type="datetimeFigureOut">
              <a:rPr lang="en-IN" smtClean="0"/>
              <a:t>29-04-2024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21D6-07B0-4889-938C-A5E3C101B9EF}" type="slidenum">
              <a:rPr lang="en-IN" smtClean="0"/>
              <a:t>‹#›</a:t>
            </a:fld>
            <a:endParaRPr lang="en-IN"/>
          </a:p>
        </p:txBody>
      </p:sp>
    </p:spTree>
    <p:extLst>
      <p:ext uri="{BB962C8B-B14F-4D97-AF65-F5344CB8AC3E}">
        <p14:creationId xmlns:p14="http://schemas.microsoft.com/office/powerpoint/2010/main" val="1860699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10</a:t>
            </a:fld>
            <a:endParaRPr lang="en-US"/>
          </a:p>
        </p:txBody>
      </p:sp>
    </p:spTree>
    <p:extLst>
      <p:ext uri="{BB962C8B-B14F-4D97-AF65-F5344CB8AC3E}">
        <p14:creationId xmlns:p14="http://schemas.microsoft.com/office/powerpoint/2010/main" val="3148081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10" name="Рисунок 9">
            <a:extLst>
              <a:ext uri="{FF2B5EF4-FFF2-40B4-BE49-F238E27FC236}">
                <a16:creationId xmlns:a16="http://schemas.microsoft.com/office/drawing/2014/main" id="{98D6FCBF-1DCB-4235-8D17-D29256446F5D}"/>
              </a:ext>
            </a:extLst>
          </p:cNvPr>
          <p:cNvSpPr>
            <a:spLocks noGrp="1"/>
          </p:cNvSpPr>
          <p:nvPr>
            <p:ph type="pic" sz="quarter" idx="10"/>
          </p:nvPr>
        </p:nvSpPr>
        <p:spPr>
          <a:xfrm>
            <a:off x="2844800" y="0"/>
            <a:ext cx="9347200" cy="6858000"/>
          </a:xfrm>
          <a:custGeom>
            <a:avLst/>
            <a:gdLst>
              <a:gd name="connsiteX0" fmla="*/ 0 w 9347200"/>
              <a:gd name="connsiteY0" fmla="*/ 0 h 6858000"/>
              <a:gd name="connsiteX1" fmla="*/ 9347200 w 9347200"/>
              <a:gd name="connsiteY1" fmla="*/ 0 h 6858000"/>
              <a:gd name="connsiteX2" fmla="*/ 9347200 w 9347200"/>
              <a:gd name="connsiteY2" fmla="*/ 6858000 h 6858000"/>
              <a:gd name="connsiteX3" fmla="*/ 1 w 9347200"/>
              <a:gd name="connsiteY3" fmla="*/ 6858000 h 6858000"/>
              <a:gd name="connsiteX4" fmla="*/ 3090398 w 9347200"/>
              <a:gd name="connsiteY4" fmla="*/ 3767603 h 6858000"/>
              <a:gd name="connsiteX5" fmla="*/ 3090398 w 9347200"/>
              <a:gd name="connsiteY5" fmla="*/ 3090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7200" h="6858000">
                <a:moveTo>
                  <a:pt x="0" y="0"/>
                </a:moveTo>
                <a:lnTo>
                  <a:pt x="9347200" y="0"/>
                </a:lnTo>
                <a:lnTo>
                  <a:pt x="9347200" y="6858000"/>
                </a:lnTo>
                <a:lnTo>
                  <a:pt x="1" y="6858000"/>
                </a:lnTo>
                <a:lnTo>
                  <a:pt x="3090398" y="3767603"/>
                </a:lnTo>
                <a:cubicBezTo>
                  <a:pt x="3277403" y="3580598"/>
                  <a:pt x="3277403" y="3277402"/>
                  <a:pt x="3090398" y="3090397"/>
                </a:cubicBezTo>
                <a:close/>
              </a:path>
            </a:pathLst>
          </a:custGeom>
        </p:spPr>
        <p:txBody>
          <a:bodyPr wrap="square">
            <a:noAutofit/>
          </a:bodyPr>
          <a:lstStyle/>
          <a:p>
            <a:endParaRPr lang="ru-UA"/>
          </a:p>
        </p:txBody>
      </p:sp>
    </p:spTree>
    <p:extLst>
      <p:ext uri="{BB962C8B-B14F-4D97-AF65-F5344CB8AC3E}">
        <p14:creationId xmlns:p14="http://schemas.microsoft.com/office/powerpoint/2010/main" val="157094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68681C-BED8-45E9-B0EB-B71928AF99E9}"/>
              </a:ext>
            </a:extLst>
          </p:cNvPr>
          <p:cNvSpPr>
            <a:spLocks noGrp="1"/>
          </p:cNvSpPr>
          <p:nvPr>
            <p:ph type="title"/>
          </p:nvPr>
        </p:nvSpPr>
        <p:spPr/>
        <p:txBody>
          <a:bodyPr/>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994457A2-10BA-4F67-8DFD-8CC3139372F2}"/>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061B95CB-6449-4399-A7E1-E8F5624D68EE}"/>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5" name="Нижний колонтитул 4">
            <a:extLst>
              <a:ext uri="{FF2B5EF4-FFF2-40B4-BE49-F238E27FC236}">
                <a16:creationId xmlns:a16="http://schemas.microsoft.com/office/drawing/2014/main" id="{43F55C52-CD68-4886-9298-CC0605420E65}"/>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DABCF7C2-C2F4-434B-B69D-DBF65627ADE4}"/>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1992550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9F3670E4-D12D-49DD-829B-6D97115869D3}"/>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ru-UA"/>
          </a:p>
        </p:txBody>
      </p:sp>
      <p:sp>
        <p:nvSpPr>
          <p:cNvPr id="3" name="Вертикальный текст 2">
            <a:extLst>
              <a:ext uri="{FF2B5EF4-FFF2-40B4-BE49-F238E27FC236}">
                <a16:creationId xmlns:a16="http://schemas.microsoft.com/office/drawing/2014/main" id="{B906A346-54D2-4840-A849-734AD246B791}"/>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3211A25A-7A3A-4B72-816B-626CD33C4B80}"/>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5" name="Нижний колонтитул 4">
            <a:extLst>
              <a:ext uri="{FF2B5EF4-FFF2-40B4-BE49-F238E27FC236}">
                <a16:creationId xmlns:a16="http://schemas.microsoft.com/office/drawing/2014/main" id="{49716522-AFE4-4D27-8769-507F103AF4C6}"/>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8FA87284-2493-4A51-AB44-0C1789DA9041}"/>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2798352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4079669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FBF16A-11C6-4516-92EF-C0A4834A9ECD}"/>
              </a:ext>
            </a:extLst>
          </p:cNvPr>
          <p:cNvSpPr>
            <a:spLocks noGrp="1"/>
          </p:cNvSpPr>
          <p:nvPr>
            <p:ph type="title"/>
          </p:nvPr>
        </p:nvSpPr>
        <p:spPr/>
        <p:txBody>
          <a:bodyPr/>
          <a:lstStyle/>
          <a:p>
            <a:r>
              <a:rPr lang="ru-RU"/>
              <a:t>Образец заголовка</a:t>
            </a:r>
            <a:endParaRPr lang="ru-UA"/>
          </a:p>
        </p:txBody>
      </p:sp>
      <p:sp>
        <p:nvSpPr>
          <p:cNvPr id="3" name="Объект 2">
            <a:extLst>
              <a:ext uri="{FF2B5EF4-FFF2-40B4-BE49-F238E27FC236}">
                <a16:creationId xmlns:a16="http://schemas.microsoft.com/office/drawing/2014/main" id="{29C53A34-1E03-4D19-8539-DA503CC8F73D}"/>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FF71B7DB-AB7D-4C40-97D0-92BE0E8280C9}"/>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5" name="Нижний колонтитул 4">
            <a:extLst>
              <a:ext uri="{FF2B5EF4-FFF2-40B4-BE49-F238E27FC236}">
                <a16:creationId xmlns:a16="http://schemas.microsoft.com/office/drawing/2014/main" id="{6936F5A9-0775-4AAD-AE72-B009B915337D}"/>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CA3E781E-6E27-4F40-990D-4580BAE65CF1}"/>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217250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F32A0C-0DAE-44F6-A090-96DFDB464EC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ru-UA"/>
          </a:p>
        </p:txBody>
      </p:sp>
      <p:sp>
        <p:nvSpPr>
          <p:cNvPr id="3" name="Текст 2">
            <a:extLst>
              <a:ext uri="{FF2B5EF4-FFF2-40B4-BE49-F238E27FC236}">
                <a16:creationId xmlns:a16="http://schemas.microsoft.com/office/drawing/2014/main" id="{8ADBE4E0-9C05-4C87-A927-6A4CE56A82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D1CE859A-B181-4431-B2BB-CE2075DCAE2D}"/>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5" name="Нижний колонтитул 4">
            <a:extLst>
              <a:ext uri="{FF2B5EF4-FFF2-40B4-BE49-F238E27FC236}">
                <a16:creationId xmlns:a16="http://schemas.microsoft.com/office/drawing/2014/main" id="{BC36F4D6-9AAC-4BA5-ADFB-546E48672EE8}"/>
              </a:ext>
            </a:extLst>
          </p:cNvPr>
          <p:cNvSpPr>
            <a:spLocks noGrp="1"/>
          </p:cNvSpPr>
          <p:nvPr>
            <p:ph type="ftr" sz="quarter" idx="11"/>
          </p:nvPr>
        </p:nvSpPr>
        <p:spPr/>
        <p:txBody>
          <a:bodyPr/>
          <a:lstStyle/>
          <a:p>
            <a:endParaRPr lang="ru-UA"/>
          </a:p>
        </p:txBody>
      </p:sp>
      <p:sp>
        <p:nvSpPr>
          <p:cNvPr id="6" name="Номер слайда 5">
            <a:extLst>
              <a:ext uri="{FF2B5EF4-FFF2-40B4-BE49-F238E27FC236}">
                <a16:creationId xmlns:a16="http://schemas.microsoft.com/office/drawing/2014/main" id="{C5579775-684D-4DDF-9EBB-B5A33532FF2B}"/>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3004730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4813D1-718A-45F4-8FF3-5425503ABEDD}"/>
              </a:ext>
            </a:extLst>
          </p:cNvPr>
          <p:cNvSpPr>
            <a:spLocks noGrp="1"/>
          </p:cNvSpPr>
          <p:nvPr>
            <p:ph type="title"/>
          </p:nvPr>
        </p:nvSpPr>
        <p:spPr/>
        <p:txBody>
          <a:bodyPr/>
          <a:lstStyle/>
          <a:p>
            <a:r>
              <a:rPr lang="ru-RU"/>
              <a:t>Образец заголовка</a:t>
            </a:r>
            <a:endParaRPr lang="ru-UA"/>
          </a:p>
        </p:txBody>
      </p:sp>
      <p:sp>
        <p:nvSpPr>
          <p:cNvPr id="3" name="Объект 2">
            <a:extLst>
              <a:ext uri="{FF2B5EF4-FFF2-40B4-BE49-F238E27FC236}">
                <a16:creationId xmlns:a16="http://schemas.microsoft.com/office/drawing/2014/main" id="{1D3B329E-7171-4661-B46C-397742F8D9F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Объект 3">
            <a:extLst>
              <a:ext uri="{FF2B5EF4-FFF2-40B4-BE49-F238E27FC236}">
                <a16:creationId xmlns:a16="http://schemas.microsoft.com/office/drawing/2014/main" id="{20D20482-A10A-4D8D-929E-9310CCEA4DF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Дата 4">
            <a:extLst>
              <a:ext uri="{FF2B5EF4-FFF2-40B4-BE49-F238E27FC236}">
                <a16:creationId xmlns:a16="http://schemas.microsoft.com/office/drawing/2014/main" id="{8521EF2C-A563-4F74-A3FE-4148DA52CE7F}"/>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6" name="Нижний колонтитул 5">
            <a:extLst>
              <a:ext uri="{FF2B5EF4-FFF2-40B4-BE49-F238E27FC236}">
                <a16:creationId xmlns:a16="http://schemas.microsoft.com/office/drawing/2014/main" id="{93F5BA9D-085F-4B07-BFDE-27E6DB83DC10}"/>
              </a:ext>
            </a:extLst>
          </p:cNvPr>
          <p:cNvSpPr>
            <a:spLocks noGrp="1"/>
          </p:cNvSpPr>
          <p:nvPr>
            <p:ph type="ftr" sz="quarter" idx="11"/>
          </p:nvPr>
        </p:nvSpPr>
        <p:spPr/>
        <p:txBody>
          <a:bodyPr/>
          <a:lstStyle/>
          <a:p>
            <a:endParaRPr lang="ru-UA"/>
          </a:p>
        </p:txBody>
      </p:sp>
      <p:sp>
        <p:nvSpPr>
          <p:cNvPr id="7" name="Номер слайда 6">
            <a:extLst>
              <a:ext uri="{FF2B5EF4-FFF2-40B4-BE49-F238E27FC236}">
                <a16:creationId xmlns:a16="http://schemas.microsoft.com/office/drawing/2014/main" id="{DF9D4993-049C-4D86-B77E-390129609BEF}"/>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3052544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C910A3-3872-445E-B6EA-E7FD70CC8A4D}"/>
              </a:ext>
            </a:extLst>
          </p:cNvPr>
          <p:cNvSpPr>
            <a:spLocks noGrp="1"/>
          </p:cNvSpPr>
          <p:nvPr>
            <p:ph type="title"/>
          </p:nvPr>
        </p:nvSpPr>
        <p:spPr>
          <a:xfrm>
            <a:off x="839788" y="365125"/>
            <a:ext cx="10515600" cy="1325563"/>
          </a:xfrm>
        </p:spPr>
        <p:txBody>
          <a:bodyPr/>
          <a:lstStyle/>
          <a:p>
            <a:r>
              <a:rPr lang="ru-RU"/>
              <a:t>Образец заголовка</a:t>
            </a:r>
            <a:endParaRPr lang="ru-UA"/>
          </a:p>
        </p:txBody>
      </p:sp>
      <p:sp>
        <p:nvSpPr>
          <p:cNvPr id="3" name="Текст 2">
            <a:extLst>
              <a:ext uri="{FF2B5EF4-FFF2-40B4-BE49-F238E27FC236}">
                <a16:creationId xmlns:a16="http://schemas.microsoft.com/office/drawing/2014/main" id="{C20AF50F-B70E-467E-A6D3-495FB4C60E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284A47CF-797A-4145-9686-82780465AF6F}"/>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5" name="Текст 4">
            <a:extLst>
              <a:ext uri="{FF2B5EF4-FFF2-40B4-BE49-F238E27FC236}">
                <a16:creationId xmlns:a16="http://schemas.microsoft.com/office/drawing/2014/main" id="{4711ECB3-6E0B-4BD5-8B46-41960CD28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7D9A8F69-3143-43ED-A878-13BEE6D13596}"/>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7" name="Дата 6">
            <a:extLst>
              <a:ext uri="{FF2B5EF4-FFF2-40B4-BE49-F238E27FC236}">
                <a16:creationId xmlns:a16="http://schemas.microsoft.com/office/drawing/2014/main" id="{392297DE-6F48-44A0-9074-A7E1DA6C254C}"/>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8" name="Нижний колонтитул 7">
            <a:extLst>
              <a:ext uri="{FF2B5EF4-FFF2-40B4-BE49-F238E27FC236}">
                <a16:creationId xmlns:a16="http://schemas.microsoft.com/office/drawing/2014/main" id="{220BAAAA-D099-4627-8ED7-C425BD4DF152}"/>
              </a:ext>
            </a:extLst>
          </p:cNvPr>
          <p:cNvSpPr>
            <a:spLocks noGrp="1"/>
          </p:cNvSpPr>
          <p:nvPr>
            <p:ph type="ftr" sz="quarter" idx="11"/>
          </p:nvPr>
        </p:nvSpPr>
        <p:spPr/>
        <p:txBody>
          <a:bodyPr/>
          <a:lstStyle/>
          <a:p>
            <a:endParaRPr lang="ru-UA"/>
          </a:p>
        </p:txBody>
      </p:sp>
      <p:sp>
        <p:nvSpPr>
          <p:cNvPr id="9" name="Номер слайда 8">
            <a:extLst>
              <a:ext uri="{FF2B5EF4-FFF2-40B4-BE49-F238E27FC236}">
                <a16:creationId xmlns:a16="http://schemas.microsoft.com/office/drawing/2014/main" id="{5C9FF786-F1CB-4771-BAE6-B6ED653DD7BC}"/>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373361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118701-8C18-402C-8421-44AA8455CCBF}"/>
              </a:ext>
            </a:extLst>
          </p:cNvPr>
          <p:cNvSpPr>
            <a:spLocks noGrp="1"/>
          </p:cNvSpPr>
          <p:nvPr>
            <p:ph type="title"/>
          </p:nvPr>
        </p:nvSpPr>
        <p:spPr/>
        <p:txBody>
          <a:bodyPr/>
          <a:lstStyle/>
          <a:p>
            <a:r>
              <a:rPr lang="ru-RU"/>
              <a:t>Образец заголовка</a:t>
            </a:r>
            <a:endParaRPr lang="ru-UA"/>
          </a:p>
        </p:txBody>
      </p:sp>
      <p:sp>
        <p:nvSpPr>
          <p:cNvPr id="3" name="Дата 2">
            <a:extLst>
              <a:ext uri="{FF2B5EF4-FFF2-40B4-BE49-F238E27FC236}">
                <a16:creationId xmlns:a16="http://schemas.microsoft.com/office/drawing/2014/main" id="{5B4A7031-654D-4BAF-96E4-4A02CBCD85A3}"/>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4" name="Нижний колонтитул 3">
            <a:extLst>
              <a:ext uri="{FF2B5EF4-FFF2-40B4-BE49-F238E27FC236}">
                <a16:creationId xmlns:a16="http://schemas.microsoft.com/office/drawing/2014/main" id="{57174FA9-8B24-4BE6-8113-B5C13E6A6FD7}"/>
              </a:ext>
            </a:extLst>
          </p:cNvPr>
          <p:cNvSpPr>
            <a:spLocks noGrp="1"/>
          </p:cNvSpPr>
          <p:nvPr>
            <p:ph type="ftr" sz="quarter" idx="11"/>
          </p:nvPr>
        </p:nvSpPr>
        <p:spPr/>
        <p:txBody>
          <a:bodyPr/>
          <a:lstStyle/>
          <a:p>
            <a:endParaRPr lang="ru-UA"/>
          </a:p>
        </p:txBody>
      </p:sp>
      <p:sp>
        <p:nvSpPr>
          <p:cNvPr id="5" name="Номер слайда 4">
            <a:extLst>
              <a:ext uri="{FF2B5EF4-FFF2-40B4-BE49-F238E27FC236}">
                <a16:creationId xmlns:a16="http://schemas.microsoft.com/office/drawing/2014/main" id="{6E2AF008-E9C2-4502-8DD9-3010D0D7299A}"/>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3511606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FD68470F-7EB7-413D-9379-4D37E0323F45}"/>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3" name="Нижний колонтитул 2">
            <a:extLst>
              <a:ext uri="{FF2B5EF4-FFF2-40B4-BE49-F238E27FC236}">
                <a16:creationId xmlns:a16="http://schemas.microsoft.com/office/drawing/2014/main" id="{CAC1B7F7-38FF-401B-A9C7-3195B840E35E}"/>
              </a:ext>
            </a:extLst>
          </p:cNvPr>
          <p:cNvSpPr>
            <a:spLocks noGrp="1"/>
          </p:cNvSpPr>
          <p:nvPr>
            <p:ph type="ftr" sz="quarter" idx="11"/>
          </p:nvPr>
        </p:nvSpPr>
        <p:spPr/>
        <p:txBody>
          <a:bodyPr/>
          <a:lstStyle/>
          <a:p>
            <a:endParaRPr lang="ru-UA"/>
          </a:p>
        </p:txBody>
      </p:sp>
      <p:sp>
        <p:nvSpPr>
          <p:cNvPr id="4" name="Номер слайда 3">
            <a:extLst>
              <a:ext uri="{FF2B5EF4-FFF2-40B4-BE49-F238E27FC236}">
                <a16:creationId xmlns:a16="http://schemas.microsoft.com/office/drawing/2014/main" id="{6EDED540-4589-48DA-836E-72DA5FE067A7}"/>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3705405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08D87E-8BBE-4C8B-BF05-79D2F6AD82A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Объект 2">
            <a:extLst>
              <a:ext uri="{FF2B5EF4-FFF2-40B4-BE49-F238E27FC236}">
                <a16:creationId xmlns:a16="http://schemas.microsoft.com/office/drawing/2014/main" id="{96B08115-134C-4051-AAA8-A1BE101399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Текст 3">
            <a:extLst>
              <a:ext uri="{FF2B5EF4-FFF2-40B4-BE49-F238E27FC236}">
                <a16:creationId xmlns:a16="http://schemas.microsoft.com/office/drawing/2014/main" id="{D1F7150A-3F84-4034-85BE-B85FC53DA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529FA7F-D125-4052-9ECC-6AF687A7D03F}"/>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6" name="Нижний колонтитул 5">
            <a:extLst>
              <a:ext uri="{FF2B5EF4-FFF2-40B4-BE49-F238E27FC236}">
                <a16:creationId xmlns:a16="http://schemas.microsoft.com/office/drawing/2014/main" id="{6638AF5E-B84B-4FD2-9573-D17A1764C805}"/>
              </a:ext>
            </a:extLst>
          </p:cNvPr>
          <p:cNvSpPr>
            <a:spLocks noGrp="1"/>
          </p:cNvSpPr>
          <p:nvPr>
            <p:ph type="ftr" sz="quarter" idx="11"/>
          </p:nvPr>
        </p:nvSpPr>
        <p:spPr/>
        <p:txBody>
          <a:bodyPr/>
          <a:lstStyle/>
          <a:p>
            <a:endParaRPr lang="ru-UA"/>
          </a:p>
        </p:txBody>
      </p:sp>
      <p:sp>
        <p:nvSpPr>
          <p:cNvPr id="7" name="Номер слайда 6">
            <a:extLst>
              <a:ext uri="{FF2B5EF4-FFF2-40B4-BE49-F238E27FC236}">
                <a16:creationId xmlns:a16="http://schemas.microsoft.com/office/drawing/2014/main" id="{A151A1EC-96EC-4321-A9EC-63F3B2060374}"/>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824491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8A1418-92CD-42B2-9134-5F8FD8909F1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ru-UA"/>
          </a:p>
        </p:txBody>
      </p:sp>
      <p:sp>
        <p:nvSpPr>
          <p:cNvPr id="3" name="Рисунок 2">
            <a:extLst>
              <a:ext uri="{FF2B5EF4-FFF2-40B4-BE49-F238E27FC236}">
                <a16:creationId xmlns:a16="http://schemas.microsoft.com/office/drawing/2014/main" id="{58F16F9A-C6E7-4C6A-8173-61493915FB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UA"/>
          </a:p>
        </p:txBody>
      </p:sp>
      <p:sp>
        <p:nvSpPr>
          <p:cNvPr id="4" name="Текст 3">
            <a:extLst>
              <a:ext uri="{FF2B5EF4-FFF2-40B4-BE49-F238E27FC236}">
                <a16:creationId xmlns:a16="http://schemas.microsoft.com/office/drawing/2014/main" id="{C5108056-7014-44CD-9222-888B5BF4A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866499F-36E6-4A21-853B-1B2796C87D6A}"/>
              </a:ext>
            </a:extLst>
          </p:cNvPr>
          <p:cNvSpPr>
            <a:spLocks noGrp="1"/>
          </p:cNvSpPr>
          <p:nvPr>
            <p:ph type="dt" sz="half" idx="10"/>
          </p:nvPr>
        </p:nvSpPr>
        <p:spPr/>
        <p:txBody>
          <a:bodyPr/>
          <a:lstStyle/>
          <a:p>
            <a:fld id="{F6E11957-2203-488B-AB11-EA6C5C442757}" type="datetimeFigureOut">
              <a:rPr lang="ru-UA" smtClean="0"/>
              <a:t>04/29/2024</a:t>
            </a:fld>
            <a:endParaRPr lang="ru-UA"/>
          </a:p>
        </p:txBody>
      </p:sp>
      <p:sp>
        <p:nvSpPr>
          <p:cNvPr id="6" name="Нижний колонтитул 5">
            <a:extLst>
              <a:ext uri="{FF2B5EF4-FFF2-40B4-BE49-F238E27FC236}">
                <a16:creationId xmlns:a16="http://schemas.microsoft.com/office/drawing/2014/main" id="{FC053B13-00E0-4F17-BA7E-65ECBE0AB863}"/>
              </a:ext>
            </a:extLst>
          </p:cNvPr>
          <p:cNvSpPr>
            <a:spLocks noGrp="1"/>
          </p:cNvSpPr>
          <p:nvPr>
            <p:ph type="ftr" sz="quarter" idx="11"/>
          </p:nvPr>
        </p:nvSpPr>
        <p:spPr/>
        <p:txBody>
          <a:bodyPr/>
          <a:lstStyle/>
          <a:p>
            <a:endParaRPr lang="ru-UA"/>
          </a:p>
        </p:txBody>
      </p:sp>
      <p:sp>
        <p:nvSpPr>
          <p:cNvPr id="7" name="Номер слайда 6">
            <a:extLst>
              <a:ext uri="{FF2B5EF4-FFF2-40B4-BE49-F238E27FC236}">
                <a16:creationId xmlns:a16="http://schemas.microsoft.com/office/drawing/2014/main" id="{33AA46EF-7EFC-4B84-9662-D29691225124}"/>
              </a:ext>
            </a:extLst>
          </p:cNvPr>
          <p:cNvSpPr>
            <a:spLocks noGrp="1"/>
          </p:cNvSpPr>
          <p:nvPr>
            <p:ph type="sldNum" sz="quarter" idx="12"/>
          </p:nvPr>
        </p:nvSpPr>
        <p:spPr/>
        <p:txBody>
          <a:bodyPr/>
          <a:lstStyle/>
          <a:p>
            <a:fld id="{BD6B7A68-6D5F-40ED-9205-866BC6C33A72}" type="slidenum">
              <a:rPr lang="ru-UA" smtClean="0"/>
              <a:t>‹#›</a:t>
            </a:fld>
            <a:endParaRPr lang="ru-UA"/>
          </a:p>
        </p:txBody>
      </p:sp>
    </p:spTree>
    <p:extLst>
      <p:ext uri="{BB962C8B-B14F-4D97-AF65-F5344CB8AC3E}">
        <p14:creationId xmlns:p14="http://schemas.microsoft.com/office/powerpoint/2010/main" val="3275762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D01F10-DB02-4F0F-AAE0-72109C103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ru-UA"/>
          </a:p>
        </p:txBody>
      </p:sp>
      <p:sp>
        <p:nvSpPr>
          <p:cNvPr id="3" name="Текст 2">
            <a:extLst>
              <a:ext uri="{FF2B5EF4-FFF2-40B4-BE49-F238E27FC236}">
                <a16:creationId xmlns:a16="http://schemas.microsoft.com/office/drawing/2014/main" id="{80700349-1479-43A5-B02D-2C1E2747C9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4" name="Дата 3">
            <a:extLst>
              <a:ext uri="{FF2B5EF4-FFF2-40B4-BE49-F238E27FC236}">
                <a16:creationId xmlns:a16="http://schemas.microsoft.com/office/drawing/2014/main" id="{FE4293E1-938D-40ED-83FF-C4137C410B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11957-2203-488B-AB11-EA6C5C442757}" type="datetimeFigureOut">
              <a:rPr lang="ru-UA" smtClean="0"/>
              <a:t>04/29/2024</a:t>
            </a:fld>
            <a:endParaRPr lang="ru-UA"/>
          </a:p>
        </p:txBody>
      </p:sp>
      <p:sp>
        <p:nvSpPr>
          <p:cNvPr id="5" name="Нижний колонтитул 4">
            <a:extLst>
              <a:ext uri="{FF2B5EF4-FFF2-40B4-BE49-F238E27FC236}">
                <a16:creationId xmlns:a16="http://schemas.microsoft.com/office/drawing/2014/main" id="{6A97B1D6-CB3B-4D46-AFE0-4E08123D96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UA"/>
          </a:p>
        </p:txBody>
      </p:sp>
      <p:sp>
        <p:nvSpPr>
          <p:cNvPr id="6" name="Номер слайда 5">
            <a:extLst>
              <a:ext uri="{FF2B5EF4-FFF2-40B4-BE49-F238E27FC236}">
                <a16:creationId xmlns:a16="http://schemas.microsoft.com/office/drawing/2014/main" id="{2251B140-FCF7-40BC-A320-D5782AD087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B7A68-6D5F-40ED-9205-866BC6C33A72}" type="slidenum">
              <a:rPr lang="ru-UA" smtClean="0"/>
              <a:t>‹#›</a:t>
            </a:fld>
            <a:endParaRPr lang="ru-UA"/>
          </a:p>
        </p:txBody>
      </p:sp>
    </p:spTree>
    <p:extLst>
      <p:ext uri="{BB962C8B-B14F-4D97-AF65-F5344CB8AC3E}">
        <p14:creationId xmlns:p14="http://schemas.microsoft.com/office/powerpoint/2010/main" val="1623904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A4E553-6DB2-4665-B1F0-0FF1AE6F9D42}"/>
              </a:ext>
            </a:extLst>
          </p:cNvPr>
          <p:cNvSpPr txBox="1"/>
          <p:nvPr/>
        </p:nvSpPr>
        <p:spPr>
          <a:xfrm>
            <a:off x="349624" y="1389528"/>
            <a:ext cx="4428564" cy="2800767"/>
          </a:xfrm>
          <a:prstGeom prst="rect">
            <a:avLst/>
          </a:prstGeom>
          <a:noFill/>
        </p:spPr>
        <p:txBody>
          <a:bodyPr wrap="square" rtlCol="0">
            <a:spAutoFit/>
          </a:bodyPr>
          <a:lstStyle/>
          <a:p>
            <a:r>
              <a:rPr lang="en-US" sz="4400" b="1" dirty="0">
                <a:solidFill>
                  <a:srgbClr val="8E745A"/>
                </a:solidFill>
                <a:latin typeface="Abadi MT Std Extra Light" panose="020B0202020104020204" pitchFamily="34" charset="0"/>
              </a:rPr>
              <a:t>Crop Recommendation</a:t>
            </a:r>
          </a:p>
          <a:p>
            <a:r>
              <a:rPr lang="en-US" sz="4400" b="1" dirty="0">
                <a:solidFill>
                  <a:srgbClr val="8E745A"/>
                </a:solidFill>
                <a:latin typeface="Abadi MT Std Extra Light" panose="020B0202020104020204" pitchFamily="34" charset="0"/>
              </a:rPr>
              <a:t>System Using Machine Learning</a:t>
            </a:r>
            <a:endParaRPr lang="ru-UA" sz="4400" b="1" dirty="0">
              <a:solidFill>
                <a:srgbClr val="8E745A"/>
              </a:solidFill>
            </a:endParaRPr>
          </a:p>
        </p:txBody>
      </p:sp>
      <p:pic>
        <p:nvPicPr>
          <p:cNvPr id="4" name="Рисунок 3">
            <a:extLst>
              <a:ext uri="{FF2B5EF4-FFF2-40B4-BE49-F238E27FC236}">
                <a16:creationId xmlns:a16="http://schemas.microsoft.com/office/drawing/2014/main" id="{CB5AF89A-C021-4169-9C43-58D29B98D4A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80" r="11780"/>
          <a:stretch/>
        </p:blipFill>
        <p:spPr>
          <a:xfrm>
            <a:off x="2844800" y="0"/>
            <a:ext cx="9347200" cy="6858000"/>
          </a:xfrm>
        </p:spPr>
      </p:pic>
      <p:sp>
        <p:nvSpPr>
          <p:cNvPr id="12" name="Полилиния: фигура 11">
            <a:extLst>
              <a:ext uri="{FF2B5EF4-FFF2-40B4-BE49-F238E27FC236}">
                <a16:creationId xmlns:a16="http://schemas.microsoft.com/office/drawing/2014/main" id="{90AD6285-D17E-456C-85D7-64DD2ADD7B94}"/>
              </a:ext>
            </a:extLst>
          </p:cNvPr>
          <p:cNvSpPr/>
          <p:nvPr/>
        </p:nvSpPr>
        <p:spPr>
          <a:xfrm rot="5400000">
            <a:off x="5308421" y="-703256"/>
            <a:ext cx="1250267" cy="2656779"/>
          </a:xfrm>
          <a:custGeom>
            <a:avLst/>
            <a:gdLst>
              <a:gd name="connsiteX0" fmla="*/ 0 w 1250267"/>
              <a:gd name="connsiteY0" fmla="*/ 2656779 h 2656779"/>
              <a:gd name="connsiteX1" fmla="*/ 1 w 1250267"/>
              <a:gd name="connsiteY1" fmla="*/ 0 h 2656779"/>
              <a:gd name="connsiteX2" fmla="*/ 1195026 w 1250267"/>
              <a:gd name="connsiteY2" fmla="*/ 1195025 h 2656779"/>
              <a:gd name="connsiteX3" fmla="*/ 1195026 w 1250267"/>
              <a:gd name="connsiteY3" fmla="*/ 1461753 h 2656779"/>
            </a:gdLst>
            <a:ahLst/>
            <a:cxnLst>
              <a:cxn ang="0">
                <a:pos x="connsiteX0" y="connsiteY0"/>
              </a:cxn>
              <a:cxn ang="0">
                <a:pos x="connsiteX1" y="connsiteY1"/>
              </a:cxn>
              <a:cxn ang="0">
                <a:pos x="connsiteX2" y="connsiteY2"/>
              </a:cxn>
              <a:cxn ang="0">
                <a:pos x="connsiteX3" y="connsiteY3"/>
              </a:cxn>
            </a:cxnLst>
            <a:rect l="l" t="t" r="r" b="b"/>
            <a:pathLst>
              <a:path w="1250267" h="2656779">
                <a:moveTo>
                  <a:pt x="0" y="2656779"/>
                </a:moveTo>
                <a:lnTo>
                  <a:pt x="1" y="0"/>
                </a:lnTo>
                <a:lnTo>
                  <a:pt x="1195026" y="1195025"/>
                </a:lnTo>
                <a:cubicBezTo>
                  <a:pt x="1268681" y="1268680"/>
                  <a:pt x="1268681" y="1388098"/>
                  <a:pt x="1195026" y="14617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dirty="0"/>
          </a:p>
        </p:txBody>
      </p:sp>
      <p:sp>
        <p:nvSpPr>
          <p:cNvPr id="13" name="Полилиния: фигура 12">
            <a:extLst>
              <a:ext uri="{FF2B5EF4-FFF2-40B4-BE49-F238E27FC236}">
                <a16:creationId xmlns:a16="http://schemas.microsoft.com/office/drawing/2014/main" id="{200BC1E2-8BFD-41E4-BEDD-90CAE4F4EF76}"/>
              </a:ext>
            </a:extLst>
          </p:cNvPr>
          <p:cNvSpPr/>
          <p:nvPr/>
        </p:nvSpPr>
        <p:spPr>
          <a:xfrm rot="16200000" flipV="1">
            <a:off x="10238477" y="4904477"/>
            <a:ext cx="1250267" cy="2656779"/>
          </a:xfrm>
          <a:custGeom>
            <a:avLst/>
            <a:gdLst>
              <a:gd name="connsiteX0" fmla="*/ 0 w 1250267"/>
              <a:gd name="connsiteY0" fmla="*/ 2656779 h 2656779"/>
              <a:gd name="connsiteX1" fmla="*/ 1 w 1250267"/>
              <a:gd name="connsiteY1" fmla="*/ 0 h 2656779"/>
              <a:gd name="connsiteX2" fmla="*/ 1195026 w 1250267"/>
              <a:gd name="connsiteY2" fmla="*/ 1195025 h 2656779"/>
              <a:gd name="connsiteX3" fmla="*/ 1195026 w 1250267"/>
              <a:gd name="connsiteY3" fmla="*/ 1461753 h 2656779"/>
            </a:gdLst>
            <a:ahLst/>
            <a:cxnLst>
              <a:cxn ang="0">
                <a:pos x="connsiteX0" y="connsiteY0"/>
              </a:cxn>
              <a:cxn ang="0">
                <a:pos x="connsiteX1" y="connsiteY1"/>
              </a:cxn>
              <a:cxn ang="0">
                <a:pos x="connsiteX2" y="connsiteY2"/>
              </a:cxn>
              <a:cxn ang="0">
                <a:pos x="connsiteX3" y="connsiteY3"/>
              </a:cxn>
            </a:cxnLst>
            <a:rect l="l" t="t" r="r" b="b"/>
            <a:pathLst>
              <a:path w="1250267" h="2656779">
                <a:moveTo>
                  <a:pt x="0" y="2656779"/>
                </a:moveTo>
                <a:lnTo>
                  <a:pt x="1" y="0"/>
                </a:lnTo>
                <a:lnTo>
                  <a:pt x="1195026" y="1195025"/>
                </a:lnTo>
                <a:cubicBezTo>
                  <a:pt x="1268681" y="1268680"/>
                  <a:pt x="1268681" y="1388098"/>
                  <a:pt x="1195026" y="1461753"/>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p>
        </p:txBody>
      </p:sp>
      <p:sp>
        <p:nvSpPr>
          <p:cNvPr id="16" name="Полилиния: фигура 15">
            <a:extLst>
              <a:ext uri="{FF2B5EF4-FFF2-40B4-BE49-F238E27FC236}">
                <a16:creationId xmlns:a16="http://schemas.microsoft.com/office/drawing/2014/main" id="{E92C4D36-F9E3-4933-9597-5DF6163CA552}"/>
              </a:ext>
            </a:extLst>
          </p:cNvPr>
          <p:cNvSpPr/>
          <p:nvPr/>
        </p:nvSpPr>
        <p:spPr>
          <a:xfrm>
            <a:off x="3444980" y="0"/>
            <a:ext cx="3862372" cy="6858000"/>
          </a:xfrm>
          <a:custGeom>
            <a:avLst/>
            <a:gdLst>
              <a:gd name="connsiteX0" fmla="*/ 0 w 3862372"/>
              <a:gd name="connsiteY0" fmla="*/ 0 h 6858000"/>
              <a:gd name="connsiteX1" fmla="*/ 631721 w 3862372"/>
              <a:gd name="connsiteY1" fmla="*/ 0 h 6858000"/>
              <a:gd name="connsiteX2" fmla="*/ 3722119 w 3862372"/>
              <a:gd name="connsiteY2" fmla="*/ 3090397 h 6858000"/>
              <a:gd name="connsiteX3" fmla="*/ 3722119 w 3862372"/>
              <a:gd name="connsiteY3" fmla="*/ 3767603 h 6858000"/>
              <a:gd name="connsiteX4" fmla="*/ 631722 w 3862372"/>
              <a:gd name="connsiteY4" fmla="*/ 6858000 h 6858000"/>
              <a:gd name="connsiteX5" fmla="*/ 1 w 3862372"/>
              <a:gd name="connsiteY5" fmla="*/ 6858000 h 6858000"/>
              <a:gd name="connsiteX6" fmla="*/ 3090398 w 3862372"/>
              <a:gd name="connsiteY6" fmla="*/ 3767603 h 6858000"/>
              <a:gd name="connsiteX7" fmla="*/ 3090398 w 3862372"/>
              <a:gd name="connsiteY7" fmla="*/ 3090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2372" h="6858000">
                <a:moveTo>
                  <a:pt x="0" y="0"/>
                </a:moveTo>
                <a:lnTo>
                  <a:pt x="631721" y="0"/>
                </a:lnTo>
                <a:lnTo>
                  <a:pt x="3722119" y="3090397"/>
                </a:lnTo>
                <a:cubicBezTo>
                  <a:pt x="3909124" y="3277402"/>
                  <a:pt x="3909124" y="3580598"/>
                  <a:pt x="3722119" y="3767603"/>
                </a:cubicBezTo>
                <a:lnTo>
                  <a:pt x="631722" y="6858000"/>
                </a:lnTo>
                <a:lnTo>
                  <a:pt x="1" y="6858000"/>
                </a:lnTo>
                <a:lnTo>
                  <a:pt x="3090398" y="3767603"/>
                </a:lnTo>
                <a:cubicBezTo>
                  <a:pt x="3277403" y="3580598"/>
                  <a:pt x="3277403" y="3277402"/>
                  <a:pt x="3090398" y="3090397"/>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p>
        </p:txBody>
      </p:sp>
      <p:sp>
        <p:nvSpPr>
          <p:cNvPr id="2" name="Прямоугольник: скругленные углы 1">
            <a:extLst>
              <a:ext uri="{FF2B5EF4-FFF2-40B4-BE49-F238E27FC236}">
                <a16:creationId xmlns:a16="http://schemas.microsoft.com/office/drawing/2014/main" id="{69A5990F-8EA8-4C91-940B-4376F1DBBA06}"/>
              </a:ext>
            </a:extLst>
          </p:cNvPr>
          <p:cNvSpPr/>
          <p:nvPr/>
        </p:nvSpPr>
        <p:spPr>
          <a:xfrm>
            <a:off x="520425" y="4329556"/>
            <a:ext cx="1393372" cy="409303"/>
          </a:xfrm>
          <a:prstGeom prst="roundRect">
            <a:avLst>
              <a:gd name="adj" fmla="val 50000"/>
            </a:avLst>
          </a:prstGeom>
          <a:solidFill>
            <a:srgbClr val="AA8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badi MT Std Extra Light" panose="020B0202020104020204" pitchFamily="34" charset="0"/>
              </a:rPr>
              <a:t>AIML 7</a:t>
            </a:r>
            <a:endParaRPr lang="ru-UA" sz="2400" dirty="0"/>
          </a:p>
        </p:txBody>
      </p:sp>
    </p:spTree>
    <p:extLst>
      <p:ext uri="{BB962C8B-B14F-4D97-AF65-F5344CB8AC3E}">
        <p14:creationId xmlns:p14="http://schemas.microsoft.com/office/powerpoint/2010/main" val="41125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750"/>
                                        <p:tgtEl>
                                          <p:spTgt spid="16"/>
                                        </p:tgtEl>
                                      </p:cBhvr>
                                    </p:animEffect>
                                  </p:childTnLst>
                                </p:cTn>
                              </p:par>
                            </p:childTnLst>
                          </p:cTn>
                        </p:par>
                        <p:par>
                          <p:cTn id="12" fill="hold">
                            <p:stCondLst>
                              <p:cond delay="1750"/>
                            </p:stCondLst>
                            <p:childTnLst>
                              <p:par>
                                <p:cTn id="13" presetID="2" presetClass="entr" presetSubtype="2"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750" fill="hold"/>
                                        <p:tgtEl>
                                          <p:spTgt spid="2"/>
                                        </p:tgtEl>
                                        <p:attrNameLst>
                                          <p:attrName>ppt_w</p:attrName>
                                        </p:attrNameLst>
                                      </p:cBhvr>
                                      <p:tavLst>
                                        <p:tav tm="0">
                                          <p:val>
                                            <p:fltVal val="0"/>
                                          </p:val>
                                        </p:tav>
                                        <p:tav tm="100000">
                                          <p:val>
                                            <p:strVal val="#ppt_w"/>
                                          </p:val>
                                        </p:tav>
                                      </p:tavLst>
                                    </p:anim>
                                    <p:anim calcmode="lin" valueType="num">
                                      <p:cBhvr>
                                        <p:cTn id="21" dur="750" fill="hold"/>
                                        <p:tgtEl>
                                          <p:spTgt spid="2"/>
                                        </p:tgtEl>
                                        <p:attrNameLst>
                                          <p:attrName>ppt_h</p:attrName>
                                        </p:attrNameLst>
                                      </p:cBhvr>
                                      <p:tavLst>
                                        <p:tav tm="0">
                                          <p:val>
                                            <p:fltVal val="0"/>
                                          </p:val>
                                        </p:tav>
                                        <p:tav tm="100000">
                                          <p:val>
                                            <p:strVal val="#ppt_h"/>
                                          </p:val>
                                        </p:tav>
                                      </p:tavLst>
                                    </p:anim>
                                    <p:animEffect transition="in" filter="fade">
                                      <p:cBhvr>
                                        <p:cTn id="22" dur="750"/>
                                        <p:tgtEl>
                                          <p:spTgt spid="2"/>
                                        </p:tgtEl>
                                      </p:cBhvr>
                                    </p:animEffect>
                                  </p:childTnLst>
                                </p:cTn>
                              </p:par>
                            </p:childTnLst>
                          </p:cTn>
                        </p:par>
                        <p:par>
                          <p:cTn id="23" fill="hold">
                            <p:stCondLst>
                              <p:cond delay="3250"/>
                            </p:stCondLst>
                            <p:childTnLst>
                              <p:par>
                                <p:cTn id="24" presetID="47"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4250"/>
                            </p:stCondLst>
                            <p:childTnLst>
                              <p:par>
                                <p:cTn id="30" presetID="42"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animBg="1"/>
      <p:bldP spid="16" grpId="0" animBg="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F1A4-FDC6-4E36-8371-74F8E9B7F0C0}"/>
              </a:ext>
            </a:extLst>
          </p:cNvPr>
          <p:cNvSpPr>
            <a:spLocks noGrp="1"/>
          </p:cNvSpPr>
          <p:nvPr>
            <p:ph type="title"/>
          </p:nvPr>
        </p:nvSpPr>
        <p:spPr>
          <a:xfrm>
            <a:off x="695325" y="888999"/>
            <a:ext cx="10798176" cy="1051914"/>
          </a:xfrm>
        </p:spPr>
        <p:txBody>
          <a:bodyPr/>
          <a:lstStyle/>
          <a:p>
            <a:r>
              <a:rPr lang="en-US" dirty="0"/>
              <a:t>Work done on the related area</a:t>
            </a:r>
          </a:p>
        </p:txBody>
      </p:sp>
      <p:graphicFrame>
        <p:nvGraphicFramePr>
          <p:cNvPr id="14" name="Content Placeholder 2" descr="Timeline Placeholder ">
            <a:extLst>
              <a:ext uri="{FF2B5EF4-FFF2-40B4-BE49-F238E27FC236}">
                <a16:creationId xmlns:a16="http://schemas.microsoft.com/office/drawing/2014/main" id="{2FEBF416-9260-4E53-9F09-8553200D5747}"/>
              </a:ext>
            </a:extLst>
          </p:cNvPr>
          <p:cNvGraphicFramePr>
            <a:graphicFrameLocks noGrp="1"/>
          </p:cNvGraphicFramePr>
          <p:nvPr>
            <p:ph sz="quarter" idx="13"/>
            <p:extLst>
              <p:ext uri="{D42A27DB-BD31-4B8C-83A1-F6EECF244321}">
                <p14:modId xmlns:p14="http://schemas.microsoft.com/office/powerpoint/2010/main" val="3007687111"/>
              </p:ext>
            </p:extLst>
          </p:nvPr>
        </p:nvGraphicFramePr>
        <p:xfrm>
          <a:off x="376519" y="1941513"/>
          <a:ext cx="11304494" cy="4253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lide Number Placeholder 12">
            <a:extLst>
              <a:ext uri="{FF2B5EF4-FFF2-40B4-BE49-F238E27FC236}">
                <a16:creationId xmlns:a16="http://schemas.microsoft.com/office/drawing/2014/main" id="{593B878A-596D-41EE-B917-67BA1265119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pPr/>
              <a:t>10</a:t>
            </a:fld>
            <a:endParaRPr lang="en-US"/>
          </a:p>
        </p:txBody>
      </p:sp>
      <p:sp>
        <p:nvSpPr>
          <p:cNvPr id="3" name="Rectangle 2">
            <a:extLst>
              <a:ext uri="{FF2B5EF4-FFF2-40B4-BE49-F238E27FC236}">
                <a16:creationId xmlns:a16="http://schemas.microsoft.com/office/drawing/2014/main" id="{99944E35-732E-AD24-B496-07A6FBD50345}"/>
              </a:ext>
            </a:extLst>
          </p:cNvPr>
          <p:cNvSpPr/>
          <p:nvPr/>
        </p:nvSpPr>
        <p:spPr>
          <a:xfrm>
            <a:off x="0" y="-1"/>
            <a:ext cx="12192000" cy="79785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89546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908575-7921-1818-80A8-C49654AFD86B}"/>
              </a:ext>
            </a:extLst>
          </p:cNvPr>
          <p:cNvSpPr/>
          <p:nvPr/>
        </p:nvSpPr>
        <p:spPr>
          <a:xfrm>
            <a:off x="1" y="1165412"/>
            <a:ext cx="3657600" cy="5692588"/>
          </a:xfrm>
          <a:prstGeom prst="rect">
            <a:avLst/>
          </a:prstGeom>
          <a:solidFill>
            <a:srgbClr val="97D157"/>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BBA16CC-55FA-9F3D-B702-A0F942283289}"/>
              </a:ext>
            </a:extLst>
          </p:cNvPr>
          <p:cNvSpPr/>
          <p:nvPr/>
        </p:nvSpPr>
        <p:spPr>
          <a:xfrm>
            <a:off x="0" y="0"/>
            <a:ext cx="12192000" cy="1165412"/>
          </a:xfrm>
          <a:prstGeom prst="rect">
            <a:avLst/>
          </a:prstGeom>
          <a:solidFill>
            <a:srgbClr val="97D157"/>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3D76244-75C5-9B61-D796-B746A8E790E1}"/>
              </a:ext>
            </a:extLst>
          </p:cNvPr>
          <p:cNvSpPr txBox="1"/>
          <p:nvPr/>
        </p:nvSpPr>
        <p:spPr>
          <a:xfrm>
            <a:off x="224118" y="170329"/>
            <a:ext cx="9995647" cy="769441"/>
          </a:xfrm>
          <a:prstGeom prst="rect">
            <a:avLst/>
          </a:prstGeom>
          <a:noFill/>
        </p:spPr>
        <p:txBody>
          <a:bodyPr wrap="square" rtlCol="0">
            <a:spAutoFit/>
          </a:bodyPr>
          <a:lstStyle/>
          <a:p>
            <a:r>
              <a:rPr lang="en-IN" sz="4400" dirty="0"/>
              <a:t>Algorithms used Accuracy</a:t>
            </a:r>
          </a:p>
        </p:txBody>
      </p:sp>
      <p:sp>
        <p:nvSpPr>
          <p:cNvPr id="4" name="TextBox 3">
            <a:extLst>
              <a:ext uri="{FF2B5EF4-FFF2-40B4-BE49-F238E27FC236}">
                <a16:creationId xmlns:a16="http://schemas.microsoft.com/office/drawing/2014/main" id="{2B8DBF2D-2EB1-0736-F962-66CD57006E9D}"/>
              </a:ext>
            </a:extLst>
          </p:cNvPr>
          <p:cNvSpPr txBox="1"/>
          <p:nvPr/>
        </p:nvSpPr>
        <p:spPr>
          <a:xfrm>
            <a:off x="425824" y="1444480"/>
            <a:ext cx="2805953"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t>Logistic Regression</a:t>
            </a:r>
          </a:p>
          <a:p>
            <a:pPr marL="285750" indent="-285750">
              <a:buFont typeface="Arial" panose="020B0604020202020204" pitchFamily="34" charset="0"/>
              <a:buChar char="•"/>
            </a:pPr>
            <a:r>
              <a:rPr lang="en-IN" sz="2400" dirty="0"/>
              <a:t>Naive Bayes</a:t>
            </a:r>
          </a:p>
          <a:p>
            <a:pPr marL="285750" indent="-285750">
              <a:buFont typeface="Arial" panose="020B0604020202020204" pitchFamily="34" charset="0"/>
              <a:buChar char="•"/>
            </a:pPr>
            <a:r>
              <a:rPr lang="en-IN" sz="2400" dirty="0"/>
              <a:t>Decision Tree</a:t>
            </a:r>
          </a:p>
          <a:p>
            <a:pPr marL="285750" indent="-285750">
              <a:buFont typeface="Arial" panose="020B0604020202020204" pitchFamily="34" charset="0"/>
              <a:buChar char="•"/>
            </a:pPr>
            <a:r>
              <a:rPr lang="en-IN" sz="2400" dirty="0"/>
              <a:t>Random Forest</a:t>
            </a:r>
          </a:p>
        </p:txBody>
      </p:sp>
      <p:pic>
        <p:nvPicPr>
          <p:cNvPr id="6" name="Picture 5">
            <a:extLst>
              <a:ext uri="{FF2B5EF4-FFF2-40B4-BE49-F238E27FC236}">
                <a16:creationId xmlns:a16="http://schemas.microsoft.com/office/drawing/2014/main" id="{5A9CAC3D-53DE-54E8-6CFB-528CB9945926}"/>
              </a:ext>
            </a:extLst>
          </p:cNvPr>
          <p:cNvPicPr>
            <a:picLocks noChangeAspect="1"/>
          </p:cNvPicPr>
          <p:nvPr/>
        </p:nvPicPr>
        <p:blipFill rotWithShape="1">
          <a:blip r:embed="rId2"/>
          <a:srcRect l="15147" t="72680" r="23603" b="23006"/>
          <a:stretch/>
        </p:blipFill>
        <p:spPr>
          <a:xfrm>
            <a:off x="3836893" y="1532965"/>
            <a:ext cx="7467601" cy="295836"/>
          </a:xfrm>
          <a:prstGeom prst="rect">
            <a:avLst/>
          </a:prstGeom>
        </p:spPr>
      </p:pic>
      <p:pic>
        <p:nvPicPr>
          <p:cNvPr id="9" name="Picture 8">
            <a:extLst>
              <a:ext uri="{FF2B5EF4-FFF2-40B4-BE49-F238E27FC236}">
                <a16:creationId xmlns:a16="http://schemas.microsoft.com/office/drawing/2014/main" id="{7875F959-D657-0310-6C8E-FD053E3F479B}"/>
              </a:ext>
            </a:extLst>
          </p:cNvPr>
          <p:cNvPicPr>
            <a:picLocks noChangeAspect="1"/>
          </p:cNvPicPr>
          <p:nvPr/>
        </p:nvPicPr>
        <p:blipFill rotWithShape="1">
          <a:blip r:embed="rId3">
            <a:extLst>
              <a:ext uri="{28A0092B-C50C-407E-A947-70E740481C1C}">
                <a14:useLocalDpi xmlns:a14="http://schemas.microsoft.com/office/drawing/2010/main" val="0"/>
              </a:ext>
            </a:extLst>
          </a:blip>
          <a:srcRect l="14264" t="41434" r="46471" b="54252"/>
          <a:stretch/>
        </p:blipFill>
        <p:spPr>
          <a:xfrm>
            <a:off x="3747247" y="2330824"/>
            <a:ext cx="4787154" cy="295836"/>
          </a:xfrm>
          <a:prstGeom prst="rect">
            <a:avLst/>
          </a:prstGeom>
        </p:spPr>
      </p:pic>
      <p:pic>
        <p:nvPicPr>
          <p:cNvPr id="12" name="Picture 11">
            <a:extLst>
              <a:ext uri="{FF2B5EF4-FFF2-40B4-BE49-F238E27FC236}">
                <a16:creationId xmlns:a16="http://schemas.microsoft.com/office/drawing/2014/main" id="{047BDBC7-4454-EE22-B287-DC283DF86999}"/>
              </a:ext>
            </a:extLst>
          </p:cNvPr>
          <p:cNvPicPr>
            <a:picLocks noChangeAspect="1"/>
          </p:cNvPicPr>
          <p:nvPr/>
        </p:nvPicPr>
        <p:blipFill rotWithShape="1">
          <a:blip r:embed="rId3">
            <a:extLst>
              <a:ext uri="{28A0092B-C50C-407E-A947-70E740481C1C}">
                <a14:useLocalDpi xmlns:a14="http://schemas.microsoft.com/office/drawing/2010/main" val="0"/>
              </a:ext>
            </a:extLst>
          </a:blip>
          <a:srcRect l="14632" t="61569" r="48088" b="34117"/>
          <a:stretch/>
        </p:blipFill>
        <p:spPr>
          <a:xfrm>
            <a:off x="3747247" y="1936376"/>
            <a:ext cx="4545106" cy="295836"/>
          </a:xfrm>
          <a:prstGeom prst="rect">
            <a:avLst/>
          </a:prstGeom>
        </p:spPr>
      </p:pic>
      <p:pic>
        <p:nvPicPr>
          <p:cNvPr id="14" name="Picture 13">
            <a:extLst>
              <a:ext uri="{FF2B5EF4-FFF2-40B4-BE49-F238E27FC236}">
                <a16:creationId xmlns:a16="http://schemas.microsoft.com/office/drawing/2014/main" id="{3B2899A1-D28C-0771-C982-22AFA701B541}"/>
              </a:ext>
            </a:extLst>
          </p:cNvPr>
          <p:cNvPicPr>
            <a:picLocks noChangeAspect="1"/>
          </p:cNvPicPr>
          <p:nvPr/>
        </p:nvPicPr>
        <p:blipFill rotWithShape="1">
          <a:blip r:embed="rId3">
            <a:extLst>
              <a:ext uri="{28A0092B-C50C-407E-A947-70E740481C1C}">
                <a14:useLocalDpi xmlns:a14="http://schemas.microsoft.com/office/drawing/2010/main" val="0"/>
              </a:ext>
            </a:extLst>
          </a:blip>
          <a:srcRect l="14559" t="84313" r="55441" b="11373"/>
          <a:stretch/>
        </p:blipFill>
        <p:spPr>
          <a:xfrm>
            <a:off x="3792070" y="2599766"/>
            <a:ext cx="3657600" cy="295837"/>
          </a:xfrm>
          <a:prstGeom prst="rect">
            <a:avLst/>
          </a:prstGeom>
        </p:spPr>
      </p:pic>
    </p:spTree>
    <p:extLst>
      <p:ext uri="{BB962C8B-B14F-4D97-AF65-F5344CB8AC3E}">
        <p14:creationId xmlns:p14="http://schemas.microsoft.com/office/powerpoint/2010/main" val="403760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E9E14-F79A-0711-BF94-88107471E60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F540984-D835-9449-3932-92E6792A3767}"/>
              </a:ext>
            </a:extLst>
          </p:cNvPr>
          <p:cNvSpPr/>
          <p:nvPr/>
        </p:nvSpPr>
        <p:spPr>
          <a:xfrm>
            <a:off x="0" y="0"/>
            <a:ext cx="12192000" cy="1434353"/>
          </a:xfrm>
          <a:prstGeom prst="rect">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8F577CDD-5076-14F8-8CBE-5AC4E8221B4F}"/>
              </a:ext>
            </a:extLst>
          </p:cNvPr>
          <p:cNvSpPr txBox="1"/>
          <p:nvPr/>
        </p:nvSpPr>
        <p:spPr>
          <a:xfrm>
            <a:off x="304799" y="197224"/>
            <a:ext cx="11752729" cy="769441"/>
          </a:xfrm>
          <a:prstGeom prst="rect">
            <a:avLst/>
          </a:prstGeom>
          <a:noFill/>
        </p:spPr>
        <p:txBody>
          <a:bodyPr wrap="square" rtlCol="0">
            <a:spAutoFit/>
          </a:bodyPr>
          <a:lstStyle/>
          <a:p>
            <a:r>
              <a:rPr lang="en-IN" sz="4400" dirty="0"/>
              <a:t>OUTPUTS</a:t>
            </a:r>
          </a:p>
        </p:txBody>
      </p:sp>
      <p:pic>
        <p:nvPicPr>
          <p:cNvPr id="5" name="Picture 4">
            <a:extLst>
              <a:ext uri="{FF2B5EF4-FFF2-40B4-BE49-F238E27FC236}">
                <a16:creationId xmlns:a16="http://schemas.microsoft.com/office/drawing/2014/main" id="{EE26E345-024B-F13D-94B2-3A75471DA1A3}"/>
              </a:ext>
            </a:extLst>
          </p:cNvPr>
          <p:cNvPicPr>
            <a:picLocks noChangeAspect="1"/>
          </p:cNvPicPr>
          <p:nvPr/>
        </p:nvPicPr>
        <p:blipFill rotWithShape="1">
          <a:blip r:embed="rId2">
            <a:extLst>
              <a:ext uri="{28A0092B-C50C-407E-A947-70E740481C1C}">
                <a14:useLocalDpi xmlns:a14="http://schemas.microsoft.com/office/drawing/2010/main" val="0"/>
              </a:ext>
            </a:extLst>
          </a:blip>
          <a:srcRect t="15556" b="5098"/>
          <a:stretch/>
        </p:blipFill>
        <p:spPr>
          <a:xfrm>
            <a:off x="430306" y="1631577"/>
            <a:ext cx="10650071" cy="4753377"/>
          </a:xfrm>
          <a:prstGeom prst="rect">
            <a:avLst/>
          </a:prstGeom>
        </p:spPr>
      </p:pic>
    </p:spTree>
    <p:extLst>
      <p:ext uri="{BB962C8B-B14F-4D97-AF65-F5344CB8AC3E}">
        <p14:creationId xmlns:p14="http://schemas.microsoft.com/office/powerpoint/2010/main" val="1907718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E9E14-F79A-0711-BF94-88107471E60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F540984-D835-9449-3932-92E6792A3767}"/>
              </a:ext>
            </a:extLst>
          </p:cNvPr>
          <p:cNvSpPr/>
          <p:nvPr/>
        </p:nvSpPr>
        <p:spPr>
          <a:xfrm>
            <a:off x="0" y="0"/>
            <a:ext cx="12192000" cy="1434353"/>
          </a:xfrm>
          <a:prstGeom prst="rect">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61DFA95F-3638-60B7-B30B-6B4F8FC9C3EF}"/>
              </a:ext>
            </a:extLst>
          </p:cNvPr>
          <p:cNvPicPr>
            <a:picLocks noChangeAspect="1"/>
          </p:cNvPicPr>
          <p:nvPr/>
        </p:nvPicPr>
        <p:blipFill rotWithShape="1">
          <a:blip r:embed="rId2">
            <a:extLst>
              <a:ext uri="{28A0092B-C50C-407E-A947-70E740481C1C}">
                <a14:useLocalDpi xmlns:a14="http://schemas.microsoft.com/office/drawing/2010/main" val="0"/>
              </a:ext>
            </a:extLst>
          </a:blip>
          <a:srcRect t="15817" r="1176" b="5360"/>
          <a:stretch/>
        </p:blipFill>
        <p:spPr>
          <a:xfrm>
            <a:off x="618565" y="1676399"/>
            <a:ext cx="10425953" cy="4677717"/>
          </a:xfrm>
          <a:prstGeom prst="rect">
            <a:avLst/>
          </a:prstGeom>
        </p:spPr>
      </p:pic>
    </p:spTree>
    <p:extLst>
      <p:ext uri="{BB962C8B-B14F-4D97-AF65-F5344CB8AC3E}">
        <p14:creationId xmlns:p14="http://schemas.microsoft.com/office/powerpoint/2010/main" val="2164036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E9E14-F79A-0711-BF94-88107471E60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F540984-D835-9449-3932-92E6792A3767}"/>
              </a:ext>
            </a:extLst>
          </p:cNvPr>
          <p:cNvSpPr/>
          <p:nvPr/>
        </p:nvSpPr>
        <p:spPr>
          <a:xfrm>
            <a:off x="0" y="0"/>
            <a:ext cx="12192000" cy="1434353"/>
          </a:xfrm>
          <a:prstGeom prst="rect">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56C49761-C341-5FFB-7CA5-55FB68E85591}"/>
              </a:ext>
            </a:extLst>
          </p:cNvPr>
          <p:cNvPicPr>
            <a:picLocks noChangeAspect="1"/>
          </p:cNvPicPr>
          <p:nvPr/>
        </p:nvPicPr>
        <p:blipFill rotWithShape="1">
          <a:blip r:embed="rId2">
            <a:extLst>
              <a:ext uri="{28A0092B-C50C-407E-A947-70E740481C1C}">
                <a14:useLocalDpi xmlns:a14="http://schemas.microsoft.com/office/drawing/2010/main" val="0"/>
              </a:ext>
            </a:extLst>
          </a:blip>
          <a:srcRect t="15948" r="1617" b="5098"/>
          <a:stretch/>
        </p:blipFill>
        <p:spPr>
          <a:xfrm>
            <a:off x="1295400" y="1766047"/>
            <a:ext cx="9601200" cy="4334174"/>
          </a:xfrm>
          <a:prstGeom prst="rect">
            <a:avLst/>
          </a:prstGeom>
        </p:spPr>
      </p:pic>
    </p:spTree>
    <p:extLst>
      <p:ext uri="{BB962C8B-B14F-4D97-AF65-F5344CB8AC3E}">
        <p14:creationId xmlns:p14="http://schemas.microsoft.com/office/powerpoint/2010/main" val="1246083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Thank you - An SVG animation by Gilli on Dribbble">
            <a:extLst>
              <a:ext uri="{FF2B5EF4-FFF2-40B4-BE49-F238E27FC236}">
                <a16:creationId xmlns:a16="http://schemas.microsoft.com/office/drawing/2014/main" id="{1501D4C8-7ECF-A53D-AAF2-4521A9C50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2" y="-1"/>
            <a:ext cx="12162062"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791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A4E553-6DB2-4665-B1F0-0FF1AE6F9D42}"/>
              </a:ext>
            </a:extLst>
          </p:cNvPr>
          <p:cNvSpPr txBox="1"/>
          <p:nvPr/>
        </p:nvSpPr>
        <p:spPr>
          <a:xfrm>
            <a:off x="30558" y="1124632"/>
            <a:ext cx="4134658" cy="830997"/>
          </a:xfrm>
          <a:prstGeom prst="rect">
            <a:avLst/>
          </a:prstGeom>
          <a:noFill/>
        </p:spPr>
        <p:txBody>
          <a:bodyPr wrap="none" rtlCol="0">
            <a:spAutoFit/>
          </a:bodyPr>
          <a:lstStyle/>
          <a:p>
            <a:r>
              <a:rPr lang="en-IN" sz="4800" b="1" dirty="0">
                <a:solidFill>
                  <a:srgbClr val="8E745A"/>
                </a:solidFill>
              </a:rPr>
              <a:t>Team Members</a:t>
            </a:r>
            <a:endParaRPr lang="ru-UA" sz="4800" b="1" dirty="0">
              <a:solidFill>
                <a:srgbClr val="8E745A"/>
              </a:solidFill>
            </a:endParaRPr>
          </a:p>
        </p:txBody>
      </p:sp>
      <p:sp>
        <p:nvSpPr>
          <p:cNvPr id="12" name="Полилиния: фигура 11">
            <a:extLst>
              <a:ext uri="{FF2B5EF4-FFF2-40B4-BE49-F238E27FC236}">
                <a16:creationId xmlns:a16="http://schemas.microsoft.com/office/drawing/2014/main" id="{90AD6285-D17E-456C-85D7-64DD2ADD7B94}"/>
              </a:ext>
            </a:extLst>
          </p:cNvPr>
          <p:cNvSpPr/>
          <p:nvPr/>
        </p:nvSpPr>
        <p:spPr>
          <a:xfrm rot="5400000">
            <a:off x="5056494" y="-231163"/>
            <a:ext cx="1250267" cy="2656779"/>
          </a:xfrm>
          <a:custGeom>
            <a:avLst/>
            <a:gdLst>
              <a:gd name="connsiteX0" fmla="*/ 0 w 1250267"/>
              <a:gd name="connsiteY0" fmla="*/ 2656779 h 2656779"/>
              <a:gd name="connsiteX1" fmla="*/ 1 w 1250267"/>
              <a:gd name="connsiteY1" fmla="*/ 0 h 2656779"/>
              <a:gd name="connsiteX2" fmla="*/ 1195026 w 1250267"/>
              <a:gd name="connsiteY2" fmla="*/ 1195025 h 2656779"/>
              <a:gd name="connsiteX3" fmla="*/ 1195026 w 1250267"/>
              <a:gd name="connsiteY3" fmla="*/ 1461753 h 2656779"/>
            </a:gdLst>
            <a:ahLst/>
            <a:cxnLst>
              <a:cxn ang="0">
                <a:pos x="connsiteX0" y="connsiteY0"/>
              </a:cxn>
              <a:cxn ang="0">
                <a:pos x="connsiteX1" y="connsiteY1"/>
              </a:cxn>
              <a:cxn ang="0">
                <a:pos x="connsiteX2" y="connsiteY2"/>
              </a:cxn>
              <a:cxn ang="0">
                <a:pos x="connsiteX3" y="connsiteY3"/>
              </a:cxn>
            </a:cxnLst>
            <a:rect l="l" t="t" r="r" b="b"/>
            <a:pathLst>
              <a:path w="1250267" h="2656779">
                <a:moveTo>
                  <a:pt x="0" y="2656779"/>
                </a:moveTo>
                <a:lnTo>
                  <a:pt x="1" y="0"/>
                </a:lnTo>
                <a:lnTo>
                  <a:pt x="1195026" y="1195025"/>
                </a:lnTo>
                <a:cubicBezTo>
                  <a:pt x="1268681" y="1268680"/>
                  <a:pt x="1268681" y="1388098"/>
                  <a:pt x="1195026" y="146175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dirty="0"/>
          </a:p>
        </p:txBody>
      </p:sp>
      <p:sp>
        <p:nvSpPr>
          <p:cNvPr id="2" name="Прямоугольник: скругленные углы 1">
            <a:extLst>
              <a:ext uri="{FF2B5EF4-FFF2-40B4-BE49-F238E27FC236}">
                <a16:creationId xmlns:a16="http://schemas.microsoft.com/office/drawing/2014/main" id="{69A5990F-8EA8-4C91-940B-4376F1DBBA06}"/>
              </a:ext>
            </a:extLst>
          </p:cNvPr>
          <p:cNvSpPr/>
          <p:nvPr/>
        </p:nvSpPr>
        <p:spPr>
          <a:xfrm>
            <a:off x="269954" y="5467738"/>
            <a:ext cx="3081580" cy="485191"/>
          </a:xfrm>
          <a:prstGeom prst="roundRect">
            <a:avLst>
              <a:gd name="adj" fmla="val 50000"/>
            </a:avLst>
          </a:prstGeom>
          <a:solidFill>
            <a:srgbClr val="AA8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Team - AIML 7</a:t>
            </a:r>
            <a:endParaRPr lang="ru-UA" sz="2400" dirty="0"/>
          </a:p>
        </p:txBody>
      </p:sp>
      <p:pic>
        <p:nvPicPr>
          <p:cNvPr id="18" name="Picture Placeholder 17">
            <a:extLst>
              <a:ext uri="{FF2B5EF4-FFF2-40B4-BE49-F238E27FC236}">
                <a16:creationId xmlns:a16="http://schemas.microsoft.com/office/drawing/2014/main" id="{F2D9962B-A288-9AA6-F8A3-BC54E7D3660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 b="11"/>
          <a:stretch/>
        </p:blipFill>
        <p:spPr/>
      </p:pic>
      <p:sp>
        <p:nvSpPr>
          <p:cNvPr id="16" name="Полилиния: фигура 15">
            <a:extLst>
              <a:ext uri="{FF2B5EF4-FFF2-40B4-BE49-F238E27FC236}">
                <a16:creationId xmlns:a16="http://schemas.microsoft.com/office/drawing/2014/main" id="{E92C4D36-F9E3-4933-9597-5DF6163CA552}"/>
              </a:ext>
            </a:extLst>
          </p:cNvPr>
          <p:cNvSpPr/>
          <p:nvPr/>
        </p:nvSpPr>
        <p:spPr>
          <a:xfrm>
            <a:off x="3351534" y="0"/>
            <a:ext cx="3862372" cy="6858000"/>
          </a:xfrm>
          <a:custGeom>
            <a:avLst/>
            <a:gdLst>
              <a:gd name="connsiteX0" fmla="*/ 0 w 3862372"/>
              <a:gd name="connsiteY0" fmla="*/ 0 h 6858000"/>
              <a:gd name="connsiteX1" fmla="*/ 631721 w 3862372"/>
              <a:gd name="connsiteY1" fmla="*/ 0 h 6858000"/>
              <a:gd name="connsiteX2" fmla="*/ 3722119 w 3862372"/>
              <a:gd name="connsiteY2" fmla="*/ 3090397 h 6858000"/>
              <a:gd name="connsiteX3" fmla="*/ 3722119 w 3862372"/>
              <a:gd name="connsiteY3" fmla="*/ 3767603 h 6858000"/>
              <a:gd name="connsiteX4" fmla="*/ 631722 w 3862372"/>
              <a:gd name="connsiteY4" fmla="*/ 6858000 h 6858000"/>
              <a:gd name="connsiteX5" fmla="*/ 1 w 3862372"/>
              <a:gd name="connsiteY5" fmla="*/ 6858000 h 6858000"/>
              <a:gd name="connsiteX6" fmla="*/ 3090398 w 3862372"/>
              <a:gd name="connsiteY6" fmla="*/ 3767603 h 6858000"/>
              <a:gd name="connsiteX7" fmla="*/ 3090398 w 3862372"/>
              <a:gd name="connsiteY7" fmla="*/ 3090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2372" h="6858000">
                <a:moveTo>
                  <a:pt x="0" y="0"/>
                </a:moveTo>
                <a:lnTo>
                  <a:pt x="631721" y="0"/>
                </a:lnTo>
                <a:lnTo>
                  <a:pt x="3722119" y="3090397"/>
                </a:lnTo>
                <a:cubicBezTo>
                  <a:pt x="3909124" y="3277402"/>
                  <a:pt x="3909124" y="3580598"/>
                  <a:pt x="3722119" y="3767603"/>
                </a:cubicBezTo>
                <a:lnTo>
                  <a:pt x="631722" y="6858000"/>
                </a:lnTo>
                <a:lnTo>
                  <a:pt x="1" y="6858000"/>
                </a:lnTo>
                <a:lnTo>
                  <a:pt x="3090398" y="3767603"/>
                </a:lnTo>
                <a:cubicBezTo>
                  <a:pt x="3277403" y="3580598"/>
                  <a:pt x="3277403" y="3277402"/>
                  <a:pt x="3090398" y="3090397"/>
                </a:cubicBezTo>
                <a:close/>
              </a:path>
            </a:pathLst>
          </a:cu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p>
        </p:txBody>
      </p:sp>
      <p:sp>
        <p:nvSpPr>
          <p:cNvPr id="13" name="Полилиния: фигура 12">
            <a:extLst>
              <a:ext uri="{FF2B5EF4-FFF2-40B4-BE49-F238E27FC236}">
                <a16:creationId xmlns:a16="http://schemas.microsoft.com/office/drawing/2014/main" id="{200BC1E2-8BFD-41E4-BEDD-90CAE4F4EF76}"/>
              </a:ext>
            </a:extLst>
          </p:cNvPr>
          <p:cNvSpPr/>
          <p:nvPr/>
        </p:nvSpPr>
        <p:spPr>
          <a:xfrm rot="16200000" flipV="1">
            <a:off x="10416041" y="5082039"/>
            <a:ext cx="1147665" cy="2404253"/>
          </a:xfrm>
          <a:custGeom>
            <a:avLst/>
            <a:gdLst>
              <a:gd name="connsiteX0" fmla="*/ 0 w 1250267"/>
              <a:gd name="connsiteY0" fmla="*/ 2656779 h 2656779"/>
              <a:gd name="connsiteX1" fmla="*/ 1 w 1250267"/>
              <a:gd name="connsiteY1" fmla="*/ 0 h 2656779"/>
              <a:gd name="connsiteX2" fmla="*/ 1195026 w 1250267"/>
              <a:gd name="connsiteY2" fmla="*/ 1195025 h 2656779"/>
              <a:gd name="connsiteX3" fmla="*/ 1195026 w 1250267"/>
              <a:gd name="connsiteY3" fmla="*/ 1461753 h 2656779"/>
            </a:gdLst>
            <a:ahLst/>
            <a:cxnLst>
              <a:cxn ang="0">
                <a:pos x="connsiteX0" y="connsiteY0"/>
              </a:cxn>
              <a:cxn ang="0">
                <a:pos x="connsiteX1" y="connsiteY1"/>
              </a:cxn>
              <a:cxn ang="0">
                <a:pos x="connsiteX2" y="connsiteY2"/>
              </a:cxn>
              <a:cxn ang="0">
                <a:pos x="connsiteX3" y="connsiteY3"/>
              </a:cxn>
            </a:cxnLst>
            <a:rect l="l" t="t" r="r" b="b"/>
            <a:pathLst>
              <a:path w="1250267" h="2656779">
                <a:moveTo>
                  <a:pt x="0" y="2656779"/>
                </a:moveTo>
                <a:lnTo>
                  <a:pt x="1" y="0"/>
                </a:lnTo>
                <a:lnTo>
                  <a:pt x="1195026" y="1195025"/>
                </a:lnTo>
                <a:cubicBezTo>
                  <a:pt x="1268681" y="1268680"/>
                  <a:pt x="1268681" y="1388098"/>
                  <a:pt x="1195026" y="1461753"/>
                </a:cubicBezTo>
                <a:close/>
              </a:path>
            </a:pathLst>
          </a:cu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p>
        </p:txBody>
      </p:sp>
      <p:sp>
        <p:nvSpPr>
          <p:cNvPr id="19" name="Полилиния: фигура 12">
            <a:extLst>
              <a:ext uri="{FF2B5EF4-FFF2-40B4-BE49-F238E27FC236}">
                <a16:creationId xmlns:a16="http://schemas.microsoft.com/office/drawing/2014/main" id="{3BB870FE-DE20-ED7C-6688-66CF033C0102}"/>
              </a:ext>
            </a:extLst>
          </p:cNvPr>
          <p:cNvSpPr/>
          <p:nvPr/>
        </p:nvSpPr>
        <p:spPr>
          <a:xfrm rot="5400000" flipV="1">
            <a:off x="5490374" y="-745226"/>
            <a:ext cx="1166326" cy="2656781"/>
          </a:xfrm>
          <a:custGeom>
            <a:avLst/>
            <a:gdLst>
              <a:gd name="connsiteX0" fmla="*/ 0 w 1250267"/>
              <a:gd name="connsiteY0" fmla="*/ 2656779 h 2656779"/>
              <a:gd name="connsiteX1" fmla="*/ 1 w 1250267"/>
              <a:gd name="connsiteY1" fmla="*/ 0 h 2656779"/>
              <a:gd name="connsiteX2" fmla="*/ 1195026 w 1250267"/>
              <a:gd name="connsiteY2" fmla="*/ 1195025 h 2656779"/>
              <a:gd name="connsiteX3" fmla="*/ 1195026 w 1250267"/>
              <a:gd name="connsiteY3" fmla="*/ 1461753 h 2656779"/>
            </a:gdLst>
            <a:ahLst/>
            <a:cxnLst>
              <a:cxn ang="0">
                <a:pos x="connsiteX0" y="connsiteY0"/>
              </a:cxn>
              <a:cxn ang="0">
                <a:pos x="connsiteX1" y="connsiteY1"/>
              </a:cxn>
              <a:cxn ang="0">
                <a:pos x="connsiteX2" y="connsiteY2"/>
              </a:cxn>
              <a:cxn ang="0">
                <a:pos x="connsiteX3" y="connsiteY3"/>
              </a:cxn>
            </a:cxnLst>
            <a:rect l="l" t="t" r="r" b="b"/>
            <a:pathLst>
              <a:path w="1250267" h="2656779">
                <a:moveTo>
                  <a:pt x="0" y="2656779"/>
                </a:moveTo>
                <a:lnTo>
                  <a:pt x="1" y="0"/>
                </a:lnTo>
                <a:lnTo>
                  <a:pt x="1195026" y="1195025"/>
                </a:lnTo>
                <a:cubicBezTo>
                  <a:pt x="1268681" y="1268680"/>
                  <a:pt x="1268681" y="1388098"/>
                  <a:pt x="1195026" y="1461753"/>
                </a:cubicBezTo>
                <a:close/>
              </a:path>
            </a:pathLst>
          </a:custGeom>
          <a:gradFill>
            <a:gsLst>
              <a:gs pos="98437">
                <a:srgbClr val="C8D6EE"/>
              </a:gs>
              <a:gs pos="96875">
                <a:srgbClr val="C9D7EE"/>
              </a:gs>
              <a:gs pos="93750">
                <a:srgbClr val="CAD8EE"/>
              </a:gs>
              <a:gs pos="87500">
                <a:srgbClr val="CDDAEF"/>
              </a:gs>
              <a:gs pos="75000">
                <a:srgbClr val="D3DEF1"/>
              </a:gs>
              <a:gs pos="50000">
                <a:srgbClr val="DFE7F5"/>
              </a:gs>
              <a:gs pos="0">
                <a:schemeClr val="accent1">
                  <a:lumMod val="5000"/>
                  <a:lumOff val="9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UA"/>
          </a:p>
        </p:txBody>
      </p:sp>
      <p:sp>
        <p:nvSpPr>
          <p:cNvPr id="6" name="TextBox 5">
            <a:extLst>
              <a:ext uri="{FF2B5EF4-FFF2-40B4-BE49-F238E27FC236}">
                <a16:creationId xmlns:a16="http://schemas.microsoft.com/office/drawing/2014/main" id="{56BAD1BB-8E78-FC2B-AF65-8A2637571906}"/>
              </a:ext>
            </a:extLst>
          </p:cNvPr>
          <p:cNvSpPr txBox="1"/>
          <p:nvPr/>
        </p:nvSpPr>
        <p:spPr>
          <a:xfrm>
            <a:off x="158619" y="1884784"/>
            <a:ext cx="2425961" cy="1200329"/>
          </a:xfrm>
          <a:prstGeom prst="rect">
            <a:avLst/>
          </a:prstGeom>
          <a:noFill/>
        </p:spPr>
        <p:txBody>
          <a:bodyPr wrap="square" rtlCol="0">
            <a:spAutoFit/>
          </a:bodyPr>
          <a:lstStyle/>
          <a:p>
            <a:r>
              <a:rPr lang="en-IN" dirty="0">
                <a:latin typeface="Arno Pro Display" panose="02020502050506020403" pitchFamily="18" charset="0"/>
              </a:rPr>
              <a:t>Name – ANUSHA 		           PATNAIK</a:t>
            </a:r>
          </a:p>
          <a:p>
            <a:r>
              <a:rPr lang="en-IN" dirty="0">
                <a:latin typeface="Arno Pro Display" panose="02020502050506020403" pitchFamily="18" charset="0"/>
              </a:rPr>
              <a:t>Roll - 21CSEAIML016</a:t>
            </a:r>
          </a:p>
          <a:p>
            <a:endParaRPr lang="en-IN" dirty="0"/>
          </a:p>
        </p:txBody>
      </p:sp>
      <p:sp>
        <p:nvSpPr>
          <p:cNvPr id="7" name="TextBox 6">
            <a:extLst>
              <a:ext uri="{FF2B5EF4-FFF2-40B4-BE49-F238E27FC236}">
                <a16:creationId xmlns:a16="http://schemas.microsoft.com/office/drawing/2014/main" id="{778F0082-02D8-1F73-84F2-309663155CE0}"/>
              </a:ext>
            </a:extLst>
          </p:cNvPr>
          <p:cNvSpPr txBox="1"/>
          <p:nvPr/>
        </p:nvSpPr>
        <p:spPr>
          <a:xfrm>
            <a:off x="2584580" y="2828835"/>
            <a:ext cx="2425960" cy="1200329"/>
          </a:xfrm>
          <a:prstGeom prst="rect">
            <a:avLst/>
          </a:prstGeom>
          <a:noFill/>
        </p:spPr>
        <p:txBody>
          <a:bodyPr wrap="square" rtlCol="0">
            <a:spAutoFit/>
          </a:bodyPr>
          <a:lstStyle/>
          <a:p>
            <a:r>
              <a:rPr lang="en-IN" dirty="0">
                <a:latin typeface="Arno Pro Display" panose="02020502050506020403" pitchFamily="18" charset="0"/>
              </a:rPr>
              <a:t>Name – GUDLA 		         AMAR</a:t>
            </a:r>
          </a:p>
          <a:p>
            <a:r>
              <a:rPr lang="en-IN" dirty="0">
                <a:latin typeface="Arno Pro Display" panose="02020502050506020403" pitchFamily="18" charset="0"/>
              </a:rPr>
              <a:t>Roll - 21CSEAIML062</a:t>
            </a:r>
          </a:p>
          <a:p>
            <a:endParaRPr lang="en-IN" dirty="0"/>
          </a:p>
        </p:txBody>
      </p:sp>
      <p:sp>
        <p:nvSpPr>
          <p:cNvPr id="8" name="TextBox 7">
            <a:extLst>
              <a:ext uri="{FF2B5EF4-FFF2-40B4-BE49-F238E27FC236}">
                <a16:creationId xmlns:a16="http://schemas.microsoft.com/office/drawing/2014/main" id="{C1CA76A4-CE60-B3A2-65F4-217D3320FFB8}"/>
              </a:ext>
            </a:extLst>
          </p:cNvPr>
          <p:cNvSpPr txBox="1"/>
          <p:nvPr/>
        </p:nvSpPr>
        <p:spPr>
          <a:xfrm>
            <a:off x="345232" y="4072305"/>
            <a:ext cx="2478207" cy="1200329"/>
          </a:xfrm>
          <a:prstGeom prst="rect">
            <a:avLst/>
          </a:prstGeom>
          <a:noFill/>
        </p:spPr>
        <p:txBody>
          <a:bodyPr wrap="square" rtlCol="0">
            <a:spAutoFit/>
          </a:bodyPr>
          <a:lstStyle/>
          <a:p>
            <a:r>
              <a:rPr lang="en-IN" dirty="0">
                <a:latin typeface="Arno Pro Display" panose="02020502050506020403" pitchFamily="18" charset="0"/>
              </a:rPr>
              <a:t>Name –SAILADA		MUKHUL</a:t>
            </a:r>
          </a:p>
          <a:p>
            <a:r>
              <a:rPr lang="en-IN" dirty="0">
                <a:latin typeface="Arno Pro Display" panose="02020502050506020403" pitchFamily="18" charset="0"/>
              </a:rPr>
              <a:t>Roll - 21CSEAIML037</a:t>
            </a:r>
          </a:p>
          <a:p>
            <a:endParaRPr lang="en-IN" dirty="0"/>
          </a:p>
        </p:txBody>
      </p:sp>
    </p:spTree>
    <p:extLst>
      <p:ext uri="{BB962C8B-B14F-4D97-AF65-F5344CB8AC3E}">
        <p14:creationId xmlns:p14="http://schemas.microsoft.com/office/powerpoint/2010/main" val="142996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7"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fill="hold"/>
                                        <p:tgtEl>
                                          <p:spTgt spid="6"/>
                                        </p:tgtEl>
                                        <p:attrNameLst>
                                          <p:attrName>ppt_x</p:attrName>
                                        </p:attrNameLst>
                                      </p:cBhvr>
                                      <p:tavLst>
                                        <p:tav tm="0">
                                          <p:val>
                                            <p:strVal val="0-#ppt_w/2"/>
                                          </p:val>
                                        </p:tav>
                                        <p:tav tm="100000">
                                          <p:val>
                                            <p:strVal val="#ppt_x"/>
                                          </p:val>
                                        </p:tav>
                                      </p:tavLst>
                                    </p:anim>
                                    <p:anim calcmode="lin" valueType="num">
                                      <p:cBhvr additive="base">
                                        <p:cTn id="18" dur="25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750"/>
                            </p:stCondLst>
                            <p:childTnLst>
                              <p:par>
                                <p:cTn id="20" presetID="53" presetClass="entr" presetSubtype="16" fill="hold" grpId="0" nodeType="afterEffect">
                                  <p:stCondLst>
                                    <p:cond delay="25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0-#ppt_w/2"/>
                                          </p:val>
                                        </p:tav>
                                        <p:tav tm="100000">
                                          <p:val>
                                            <p:strVal val="#ppt_x"/>
                                          </p:val>
                                        </p:tav>
                                      </p:tavLst>
                                    </p:anim>
                                    <p:anim calcmode="lin" valueType="num">
                                      <p:cBhvr additive="base">
                                        <p:cTn id="28" dur="25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250" fill="hold"/>
                                        <p:tgtEl>
                                          <p:spTgt spid="8"/>
                                        </p:tgtEl>
                                        <p:attrNameLst>
                                          <p:attrName>ppt_x</p:attrName>
                                        </p:attrNameLst>
                                      </p:cBhvr>
                                      <p:tavLst>
                                        <p:tav tm="0">
                                          <p:val>
                                            <p:strVal val="0-#ppt_w/2"/>
                                          </p:val>
                                        </p:tav>
                                        <p:tav tm="100000">
                                          <p:val>
                                            <p:strVal val="#ppt_x"/>
                                          </p:val>
                                        </p:tav>
                                      </p:tavLst>
                                    </p:anim>
                                    <p:anim calcmode="lin" valueType="num">
                                      <p:cBhvr additive="base">
                                        <p:cTn id="32"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2" grpId="0" animBg="1"/>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22BDABE-E950-17BD-6C88-224C12069359}"/>
              </a:ext>
            </a:extLst>
          </p:cNvPr>
          <p:cNvGrpSpPr/>
          <p:nvPr/>
        </p:nvGrpSpPr>
        <p:grpSpPr>
          <a:xfrm>
            <a:off x="-1048593" y="-647"/>
            <a:ext cx="10034242" cy="5803362"/>
            <a:chOff x="-1048593" y="-647"/>
            <a:chExt cx="10034242" cy="5803362"/>
          </a:xfrm>
        </p:grpSpPr>
        <p:sp>
          <p:nvSpPr>
            <p:cNvPr id="6" name="Rectangle 5">
              <a:extLst>
                <a:ext uri="{FF2B5EF4-FFF2-40B4-BE49-F238E27FC236}">
                  <a16:creationId xmlns:a16="http://schemas.microsoft.com/office/drawing/2014/main" id="{59E6AF65-D8E8-52EA-C232-80022ADA95B5}"/>
                </a:ext>
              </a:extLst>
            </p:cNvPr>
            <p:cNvSpPr/>
            <p:nvPr/>
          </p:nvSpPr>
          <p:spPr>
            <a:xfrm rot="19259525">
              <a:off x="-1048593" y="-647"/>
              <a:ext cx="10034242" cy="5798643"/>
            </a:xfrm>
            <a:prstGeom prst="rect">
              <a:avLst/>
            </a:prstGeom>
            <a:solidFill>
              <a:srgbClr val="97D1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F8E3015-B730-0426-A14A-D75D303EA763}"/>
                </a:ext>
              </a:extLst>
            </p:cNvPr>
            <p:cNvSpPr txBox="1"/>
            <p:nvPr/>
          </p:nvSpPr>
          <p:spPr>
            <a:xfrm>
              <a:off x="1269889" y="1427415"/>
              <a:ext cx="3015575" cy="646331"/>
            </a:xfrm>
            <a:prstGeom prst="rect">
              <a:avLst/>
            </a:prstGeom>
            <a:noFill/>
          </p:spPr>
          <p:txBody>
            <a:bodyPr wrap="square" rtlCol="0">
              <a:spAutoFit/>
            </a:bodyPr>
            <a:lstStyle/>
            <a:p>
              <a:r>
                <a:rPr lang="en-US" sz="3600" dirty="0"/>
                <a:t>OUTLINE:</a:t>
              </a:r>
              <a:endParaRPr lang="en-IN" sz="3600" dirty="0"/>
            </a:p>
          </p:txBody>
        </p:sp>
        <p:sp>
          <p:nvSpPr>
            <p:cNvPr id="8" name="TextBox 7">
              <a:extLst>
                <a:ext uri="{FF2B5EF4-FFF2-40B4-BE49-F238E27FC236}">
                  <a16:creationId xmlns:a16="http://schemas.microsoft.com/office/drawing/2014/main" id="{67EC2959-5E53-9597-9BAA-BF0A0DD9DFE8}"/>
                </a:ext>
              </a:extLst>
            </p:cNvPr>
            <p:cNvSpPr txBox="1"/>
            <p:nvPr/>
          </p:nvSpPr>
          <p:spPr>
            <a:xfrm>
              <a:off x="612843" y="2263285"/>
              <a:ext cx="4149794"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t>Introduction</a:t>
              </a:r>
            </a:p>
            <a:p>
              <a:pPr marL="342900" indent="-342900">
                <a:buFont typeface="Arial" panose="020B0604020202020204" pitchFamily="34" charset="0"/>
                <a:buChar char="•"/>
              </a:pPr>
              <a:r>
                <a:rPr lang="en-US" sz="2800" dirty="0"/>
                <a:t>Aim and Objectives</a:t>
              </a:r>
            </a:p>
            <a:p>
              <a:pPr marL="342900" indent="-342900">
                <a:buFont typeface="Arial" panose="020B0604020202020204" pitchFamily="34" charset="0"/>
                <a:buChar char="•"/>
              </a:pPr>
              <a:r>
                <a:rPr lang="en-US" sz="2800" dirty="0"/>
                <a:t>Algorithms Used</a:t>
              </a:r>
            </a:p>
            <a:p>
              <a:pPr marL="342900" indent="-342900">
                <a:buFont typeface="Arial" panose="020B0604020202020204" pitchFamily="34" charset="0"/>
                <a:buChar char="•"/>
              </a:pPr>
              <a:r>
                <a:rPr lang="en-US" sz="2800" dirty="0"/>
                <a:t>Dataset Discription</a:t>
              </a:r>
            </a:p>
            <a:p>
              <a:pPr marL="342900" indent="-342900">
                <a:buFont typeface="Arial" panose="020B0604020202020204" pitchFamily="34" charset="0"/>
                <a:buChar char="•"/>
              </a:pPr>
              <a:r>
                <a:rPr lang="en-US" sz="2800" dirty="0" err="1"/>
                <a:t>Workdone</a:t>
              </a:r>
              <a:r>
                <a:rPr lang="en-US" sz="2800" dirty="0"/>
                <a:t> on related area or methodology</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grpSp>
      <p:grpSp>
        <p:nvGrpSpPr>
          <p:cNvPr id="5" name="Group 4">
            <a:extLst>
              <a:ext uri="{FF2B5EF4-FFF2-40B4-BE49-F238E27FC236}">
                <a16:creationId xmlns:a16="http://schemas.microsoft.com/office/drawing/2014/main" id="{E8018000-2F11-2998-7861-48CB2EC3044E}"/>
              </a:ext>
            </a:extLst>
          </p:cNvPr>
          <p:cNvGrpSpPr/>
          <p:nvPr/>
        </p:nvGrpSpPr>
        <p:grpSpPr>
          <a:xfrm>
            <a:off x="5995961" y="-719627"/>
            <a:ext cx="10178184" cy="6091455"/>
            <a:chOff x="6285813" y="-352928"/>
            <a:chExt cx="10178184" cy="6091455"/>
          </a:xfrm>
          <a:blipFill dpi="0" rotWithShape="1">
            <a:blip r:embed="rId2">
              <a:extLst>
                <a:ext uri="{BEBA8EAE-BF5A-486C-A8C5-ECC9F3942E4B}">
                  <a14:imgProps xmlns:a14="http://schemas.microsoft.com/office/drawing/2010/main">
                    <a14:imgLayer r:embed="rId3">
                      <a14:imgEffect>
                        <a14:sharpenSoften amount="-50000"/>
                      </a14:imgEffect>
                      <a14:imgEffect>
                        <a14:brightnessContrast contrast="-1000"/>
                      </a14:imgEffect>
                    </a14:imgLayer>
                  </a14:imgProps>
                </a:ext>
              </a:extLst>
            </a:blip>
            <a:srcRect/>
            <a:stretch>
              <a:fillRect l="-72000" t="-3000"/>
            </a:stretch>
          </a:blipFill>
        </p:grpSpPr>
        <p:sp>
          <p:nvSpPr>
            <p:cNvPr id="2" name="Rectangle 1">
              <a:extLst>
                <a:ext uri="{FF2B5EF4-FFF2-40B4-BE49-F238E27FC236}">
                  <a16:creationId xmlns:a16="http://schemas.microsoft.com/office/drawing/2014/main" id="{CC7B2314-D4BA-07D2-7ED8-35534820431A}"/>
                </a:ext>
              </a:extLst>
            </p:cNvPr>
            <p:cNvSpPr/>
            <p:nvPr/>
          </p:nvSpPr>
          <p:spPr>
            <a:xfrm rot="19266112">
              <a:off x="6285813" y="-352928"/>
              <a:ext cx="7221894" cy="212434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2259BA5D-2235-F94B-F46F-22D4AEDA2416}"/>
                </a:ext>
              </a:extLst>
            </p:cNvPr>
            <p:cNvSpPr/>
            <p:nvPr/>
          </p:nvSpPr>
          <p:spPr>
            <a:xfrm rot="19239286">
              <a:off x="6677736" y="2368106"/>
              <a:ext cx="7221894" cy="2121788"/>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0D0FDCF-F622-40EB-F41D-413722B5B2FB}"/>
                </a:ext>
              </a:extLst>
            </p:cNvPr>
            <p:cNvSpPr/>
            <p:nvPr/>
          </p:nvSpPr>
          <p:spPr>
            <a:xfrm rot="19239286">
              <a:off x="9242103" y="3398778"/>
              <a:ext cx="7221894" cy="2339749"/>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6404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BE32A2-7AB6-BC9A-178A-823C3CA469F0}"/>
              </a:ext>
            </a:extLst>
          </p:cNvPr>
          <p:cNvSpPr/>
          <p:nvPr/>
        </p:nvSpPr>
        <p:spPr>
          <a:xfrm>
            <a:off x="0" y="0"/>
            <a:ext cx="12192000" cy="1434353"/>
          </a:xfrm>
          <a:prstGeom prst="rect">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C80330AB-5DAD-BB13-BACA-35F3EADDFDD9}"/>
              </a:ext>
            </a:extLst>
          </p:cNvPr>
          <p:cNvSpPr txBox="1"/>
          <p:nvPr/>
        </p:nvSpPr>
        <p:spPr>
          <a:xfrm>
            <a:off x="295835" y="233082"/>
            <a:ext cx="9995647" cy="769441"/>
          </a:xfrm>
          <a:prstGeom prst="rect">
            <a:avLst/>
          </a:prstGeom>
          <a:noFill/>
        </p:spPr>
        <p:txBody>
          <a:bodyPr wrap="square" rtlCol="0">
            <a:spAutoFit/>
          </a:bodyPr>
          <a:lstStyle/>
          <a:p>
            <a:r>
              <a:rPr lang="en-IN" sz="4400" dirty="0"/>
              <a:t>Introduction</a:t>
            </a:r>
          </a:p>
        </p:txBody>
      </p:sp>
      <p:pic>
        <p:nvPicPr>
          <p:cNvPr id="2050" name="Picture 2" descr="Free Green, Rice, Paddy Background Images, Green Rice Photo Background PNG  and Vectors | Green rice, Farming technology, Rice plant">
            <a:extLst>
              <a:ext uri="{FF2B5EF4-FFF2-40B4-BE49-F238E27FC236}">
                <a16:creationId xmlns:a16="http://schemas.microsoft.com/office/drawing/2014/main" id="{3F68D51E-8262-BF95-591A-B4A09A23AC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22"/>
          <a:stretch/>
        </p:blipFill>
        <p:spPr bwMode="auto">
          <a:xfrm>
            <a:off x="0" y="1434353"/>
            <a:ext cx="4027394" cy="54236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835849-2820-02A4-145E-EFB7E9509366}"/>
              </a:ext>
            </a:extLst>
          </p:cNvPr>
          <p:cNvSpPr txBox="1"/>
          <p:nvPr/>
        </p:nvSpPr>
        <p:spPr>
          <a:xfrm>
            <a:off x="4150658" y="1506071"/>
            <a:ext cx="7826189" cy="4708981"/>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India being 3rd largest area in Asia has largest population. It is the leading producer of agriculture products.</a:t>
            </a:r>
          </a:p>
          <a:p>
            <a:endParaRPr lang="en-US" sz="2000" dirty="0"/>
          </a:p>
          <a:p>
            <a:pPr marL="285750" indent="-285750">
              <a:buFont typeface="Wingdings" panose="05000000000000000000" pitchFamily="2" charset="2"/>
              <a:buChar char="Ø"/>
            </a:pPr>
            <a:r>
              <a:rPr lang="en-US" sz="2000" dirty="0"/>
              <a:t>Agriculture is the main occupation of Indian people. Agriculture has a sound tone in this competitive world. Many areas Farming acts as major source of occupation.</a:t>
            </a:r>
          </a:p>
          <a:p>
            <a:endParaRPr lang="en-US" sz="2000" dirty="0"/>
          </a:p>
          <a:p>
            <a:pPr marL="285750" indent="-285750">
              <a:buFont typeface="Wingdings" panose="05000000000000000000" pitchFamily="2" charset="2"/>
              <a:buChar char="Ø"/>
            </a:pPr>
            <a:r>
              <a:rPr lang="en-US" sz="2000" dirty="0"/>
              <a:t> Agriculture makes a dramatic impact in the economy of a country. Due to the change of natural factors, Agriculture farming is degrading now-a-days.</a:t>
            </a:r>
          </a:p>
          <a:p>
            <a:endParaRPr lang="en-US" sz="2000" dirty="0"/>
          </a:p>
          <a:p>
            <a:pPr marL="285750" indent="-285750">
              <a:buFont typeface="Wingdings" panose="05000000000000000000" pitchFamily="2" charset="2"/>
              <a:buChar char="Ø"/>
            </a:pPr>
            <a:r>
              <a:rPr lang="en-US" sz="2000" dirty="0"/>
              <a:t>Agriculture directly depends on the environmental factors such as sunlight, humidity, soil type, rainfall, Maximum and Minimum Temperature, climate, fertilizers, pesticides etc. Knowledge of proper harvesting of crops is in need to bloom in Agriculture.</a:t>
            </a:r>
            <a:endParaRPr lang="en-IN" sz="2000" dirty="0"/>
          </a:p>
        </p:txBody>
      </p:sp>
    </p:spTree>
    <p:extLst>
      <p:ext uri="{BB962C8B-B14F-4D97-AF65-F5344CB8AC3E}">
        <p14:creationId xmlns:p14="http://schemas.microsoft.com/office/powerpoint/2010/main" val="2892600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C966EB-AF37-C85C-7323-2E9734FF14A3}"/>
              </a:ext>
            </a:extLst>
          </p:cNvPr>
          <p:cNvSpPr/>
          <p:nvPr/>
        </p:nvSpPr>
        <p:spPr>
          <a:xfrm>
            <a:off x="0" y="0"/>
            <a:ext cx="12192000" cy="1434353"/>
          </a:xfrm>
          <a:prstGeom prst="rect">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8FEC4F44-4483-5C9E-9CBB-C6BDCAE376A5}"/>
              </a:ext>
            </a:extLst>
          </p:cNvPr>
          <p:cNvSpPr txBox="1"/>
          <p:nvPr/>
        </p:nvSpPr>
        <p:spPr>
          <a:xfrm>
            <a:off x="215153" y="134471"/>
            <a:ext cx="6804212" cy="769441"/>
          </a:xfrm>
          <a:prstGeom prst="rect">
            <a:avLst/>
          </a:prstGeom>
          <a:noFill/>
        </p:spPr>
        <p:txBody>
          <a:bodyPr wrap="square" rtlCol="0">
            <a:spAutoFit/>
          </a:bodyPr>
          <a:lstStyle/>
          <a:p>
            <a:r>
              <a:rPr lang="en-IN" sz="4400" dirty="0"/>
              <a:t>Existing System</a:t>
            </a:r>
          </a:p>
        </p:txBody>
      </p:sp>
      <p:sp>
        <p:nvSpPr>
          <p:cNvPr id="6" name="TextBox 5">
            <a:extLst>
              <a:ext uri="{FF2B5EF4-FFF2-40B4-BE49-F238E27FC236}">
                <a16:creationId xmlns:a16="http://schemas.microsoft.com/office/drawing/2014/main" id="{578FE41C-C285-70E2-65E5-490649A31E85}"/>
              </a:ext>
            </a:extLst>
          </p:cNvPr>
          <p:cNvSpPr txBox="1"/>
          <p:nvPr/>
        </p:nvSpPr>
        <p:spPr>
          <a:xfrm>
            <a:off x="636494" y="1550894"/>
            <a:ext cx="10757647" cy="255454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Farmers have words-of-mouth in past decades but now it cannot be used due to climatic factors.</a:t>
            </a:r>
          </a:p>
          <a:p>
            <a:endParaRPr lang="en-US" sz="2000" dirty="0"/>
          </a:p>
          <a:p>
            <a:pPr marL="342900" indent="-342900">
              <a:buFont typeface="Wingdings" panose="05000000000000000000" pitchFamily="2" charset="2"/>
              <a:buChar char="Ø"/>
            </a:pPr>
            <a:r>
              <a:rPr lang="en-US" sz="2000" dirty="0"/>
              <a:t> Due to the diversity of season and rainfall, assessment of suitable crops to cultivate is necessary. Farmers face major problems such as crop management, expected crop yield and productive yield from the crops.</a:t>
            </a:r>
          </a:p>
          <a:p>
            <a:endParaRPr lang="en-US" sz="2000" dirty="0"/>
          </a:p>
          <a:p>
            <a:pPr marL="342900" indent="-342900">
              <a:buFont typeface="Wingdings" panose="05000000000000000000" pitchFamily="2" charset="2"/>
              <a:buChar char="Ø"/>
            </a:pPr>
            <a:r>
              <a:rPr lang="en-US" sz="2000" dirty="0"/>
              <a:t> Farmers need proper assistant regarding crop cultivation as now-a-days many fresh youngsters are Interested in agriculture.</a:t>
            </a:r>
            <a:endParaRPr lang="en-IN" sz="2000" dirty="0"/>
          </a:p>
        </p:txBody>
      </p:sp>
    </p:spTree>
    <p:extLst>
      <p:ext uri="{BB962C8B-B14F-4D97-AF65-F5344CB8AC3E}">
        <p14:creationId xmlns:p14="http://schemas.microsoft.com/office/powerpoint/2010/main" val="246483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A72CC-EAD4-58E5-BB5C-E7C182C2196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515B5CD-5B62-F7F3-F019-D0C7E08D0B7A}"/>
              </a:ext>
            </a:extLst>
          </p:cNvPr>
          <p:cNvSpPr/>
          <p:nvPr/>
        </p:nvSpPr>
        <p:spPr>
          <a:xfrm>
            <a:off x="0" y="0"/>
            <a:ext cx="12192000" cy="1434353"/>
          </a:xfrm>
          <a:prstGeom prst="rect">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7010CF77-4BB1-D587-2AB2-71967E8D8BBF}"/>
              </a:ext>
            </a:extLst>
          </p:cNvPr>
          <p:cNvSpPr txBox="1"/>
          <p:nvPr/>
        </p:nvSpPr>
        <p:spPr>
          <a:xfrm>
            <a:off x="215152" y="134471"/>
            <a:ext cx="11752729" cy="769441"/>
          </a:xfrm>
          <a:prstGeom prst="rect">
            <a:avLst/>
          </a:prstGeom>
          <a:noFill/>
        </p:spPr>
        <p:txBody>
          <a:bodyPr wrap="square" rtlCol="0">
            <a:spAutoFit/>
          </a:bodyPr>
          <a:lstStyle/>
          <a:p>
            <a:r>
              <a:rPr lang="en-IN" sz="4400" dirty="0"/>
              <a:t>Disadvantage of Existing System</a:t>
            </a:r>
          </a:p>
        </p:txBody>
      </p:sp>
      <p:sp>
        <p:nvSpPr>
          <p:cNvPr id="6" name="TextBox 5">
            <a:extLst>
              <a:ext uri="{FF2B5EF4-FFF2-40B4-BE49-F238E27FC236}">
                <a16:creationId xmlns:a16="http://schemas.microsoft.com/office/drawing/2014/main" id="{05730A6B-877F-DD6A-97A4-C631EF10B58F}"/>
              </a:ext>
            </a:extLst>
          </p:cNvPr>
          <p:cNvSpPr txBox="1"/>
          <p:nvPr/>
        </p:nvSpPr>
        <p:spPr>
          <a:xfrm>
            <a:off x="564777" y="1550894"/>
            <a:ext cx="10865223" cy="378565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 Prediction of crops was done according to farmer's experience in the past years. Although farmer's knowledge sustains, agricultural factors has been changed to astonishing level.</a:t>
            </a:r>
          </a:p>
          <a:p>
            <a:endParaRPr lang="en-US" sz="2000" dirty="0"/>
          </a:p>
          <a:p>
            <a:pPr marL="342900" indent="-342900">
              <a:buFont typeface="Wingdings" panose="05000000000000000000" pitchFamily="2" charset="2"/>
              <a:buChar char="Ø"/>
            </a:pPr>
            <a:r>
              <a:rPr lang="en-US" sz="2000" dirty="0"/>
              <a:t>Due to the diversity of season and rainfall, assessment of suitable crops to cultivate is necessary. Farmers face major problems such as crop management, expected crop yield and productive yield from the crops.</a:t>
            </a:r>
          </a:p>
          <a:p>
            <a:endParaRPr lang="en-US" sz="2000" dirty="0"/>
          </a:p>
          <a:p>
            <a:pPr marL="342900" indent="-342900">
              <a:buFont typeface="Wingdings" panose="05000000000000000000" pitchFamily="2" charset="2"/>
              <a:buChar char="Ø"/>
            </a:pPr>
            <a:r>
              <a:rPr lang="en-US" sz="2000" dirty="0"/>
              <a:t> Farmers or cultivators need proper assistant regarding crop cultivation as now-a-days many fresh youngsters are interested in agriculture.</a:t>
            </a:r>
          </a:p>
          <a:p>
            <a:endParaRPr lang="en-US" sz="2000" dirty="0"/>
          </a:p>
          <a:p>
            <a:pPr marL="342900" indent="-342900">
              <a:buFont typeface="Wingdings" panose="05000000000000000000" pitchFamily="2" charset="2"/>
              <a:buChar char="Ø"/>
            </a:pPr>
            <a:r>
              <a:rPr lang="en-US" sz="2000" dirty="0"/>
              <a:t> Data is increasing day by day in field of agriculture. With the advancement in Internet of Things, there are ways to grasp huge data in field of Agriculture.</a:t>
            </a:r>
            <a:endParaRPr lang="en-IN" sz="2000" dirty="0"/>
          </a:p>
        </p:txBody>
      </p:sp>
    </p:spTree>
    <p:extLst>
      <p:ext uri="{BB962C8B-B14F-4D97-AF65-F5344CB8AC3E}">
        <p14:creationId xmlns:p14="http://schemas.microsoft.com/office/powerpoint/2010/main" val="3331857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FB711-1DE5-DF98-CC91-764CF069E39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812198C-93AE-C822-671D-91843B1BB887}"/>
              </a:ext>
            </a:extLst>
          </p:cNvPr>
          <p:cNvSpPr/>
          <p:nvPr/>
        </p:nvSpPr>
        <p:spPr>
          <a:xfrm>
            <a:off x="0" y="0"/>
            <a:ext cx="12192000" cy="1434353"/>
          </a:xfrm>
          <a:prstGeom prst="rect">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92E46411-9FB7-D9C7-9B13-0B9E5E37C618}"/>
              </a:ext>
            </a:extLst>
          </p:cNvPr>
          <p:cNvSpPr txBox="1"/>
          <p:nvPr/>
        </p:nvSpPr>
        <p:spPr>
          <a:xfrm>
            <a:off x="215152" y="134471"/>
            <a:ext cx="11752729" cy="769441"/>
          </a:xfrm>
          <a:prstGeom prst="rect">
            <a:avLst/>
          </a:prstGeom>
          <a:noFill/>
        </p:spPr>
        <p:txBody>
          <a:bodyPr wrap="square" rtlCol="0">
            <a:spAutoFit/>
          </a:bodyPr>
          <a:lstStyle/>
          <a:p>
            <a:r>
              <a:rPr lang="en-IN" sz="4400" dirty="0"/>
              <a:t>Proposed System</a:t>
            </a:r>
          </a:p>
        </p:txBody>
      </p:sp>
      <p:sp>
        <p:nvSpPr>
          <p:cNvPr id="6" name="TextBox 5">
            <a:extLst>
              <a:ext uri="{FF2B5EF4-FFF2-40B4-BE49-F238E27FC236}">
                <a16:creationId xmlns:a16="http://schemas.microsoft.com/office/drawing/2014/main" id="{7D092A2E-2DD5-B325-3E56-6EE3F173E289}"/>
              </a:ext>
            </a:extLst>
          </p:cNvPr>
          <p:cNvSpPr txBox="1"/>
          <p:nvPr/>
        </p:nvSpPr>
        <p:spPr>
          <a:xfrm>
            <a:off x="627528" y="1568824"/>
            <a:ext cx="10569389" cy="255454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Proposed systems have lent its hands to users to choose items they like. Proposed system is the approach to provide the suggestions to the users of their interest. This can be practiced for agricultural use too.</a:t>
            </a:r>
          </a:p>
          <a:p>
            <a:endParaRPr lang="en-US" sz="2000" dirty="0"/>
          </a:p>
          <a:p>
            <a:pPr marL="342900" indent="-342900">
              <a:buFont typeface="Wingdings" panose="05000000000000000000" pitchFamily="2" charset="2"/>
              <a:buChar char="Ø"/>
            </a:pPr>
            <a:r>
              <a:rPr lang="en-US" sz="2000" dirty="0"/>
              <a:t>Based upon the factors of agriculture, farmers are given with ideas for their cultivation process. New techniques to increase crop cultivation can also be recommended</a:t>
            </a:r>
          </a:p>
          <a:p>
            <a:endParaRPr lang="en-US" sz="2000" dirty="0"/>
          </a:p>
          <a:p>
            <a:pPr marL="342900" indent="-342900">
              <a:buFont typeface="Wingdings" panose="05000000000000000000" pitchFamily="2" charset="2"/>
              <a:buChar char="Ø"/>
            </a:pPr>
            <a:r>
              <a:rPr lang="en-US" sz="2000" dirty="0"/>
              <a:t>Datasets are collected from Kaggle. Proposed method provides better quality.</a:t>
            </a:r>
            <a:endParaRPr lang="en-IN" sz="2000" dirty="0"/>
          </a:p>
        </p:txBody>
      </p:sp>
    </p:spTree>
    <p:extLst>
      <p:ext uri="{BB962C8B-B14F-4D97-AF65-F5344CB8AC3E}">
        <p14:creationId xmlns:p14="http://schemas.microsoft.com/office/powerpoint/2010/main" val="61752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38E79-966C-4C71-5DD6-9268629794F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C9DEB04-2E36-4ECF-79BF-B883B6CE70B3}"/>
              </a:ext>
            </a:extLst>
          </p:cNvPr>
          <p:cNvSpPr/>
          <p:nvPr/>
        </p:nvSpPr>
        <p:spPr>
          <a:xfrm>
            <a:off x="0" y="0"/>
            <a:ext cx="12192000" cy="1434353"/>
          </a:xfrm>
          <a:prstGeom prst="rect">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CDDA7C1A-3EB8-1E02-6BF7-F4227A633234}"/>
              </a:ext>
            </a:extLst>
          </p:cNvPr>
          <p:cNvSpPr txBox="1"/>
          <p:nvPr/>
        </p:nvSpPr>
        <p:spPr>
          <a:xfrm>
            <a:off x="215152" y="134471"/>
            <a:ext cx="11752729" cy="769441"/>
          </a:xfrm>
          <a:prstGeom prst="rect">
            <a:avLst/>
          </a:prstGeom>
          <a:noFill/>
        </p:spPr>
        <p:txBody>
          <a:bodyPr wrap="square" rtlCol="0">
            <a:spAutoFit/>
          </a:bodyPr>
          <a:lstStyle/>
          <a:p>
            <a:r>
              <a:rPr lang="en-IN" sz="4400" dirty="0"/>
              <a:t>Advantages Proposed System</a:t>
            </a:r>
          </a:p>
        </p:txBody>
      </p:sp>
      <p:sp>
        <p:nvSpPr>
          <p:cNvPr id="6" name="TextBox 5">
            <a:extLst>
              <a:ext uri="{FF2B5EF4-FFF2-40B4-BE49-F238E27FC236}">
                <a16:creationId xmlns:a16="http://schemas.microsoft.com/office/drawing/2014/main" id="{A0AD2F90-ED8B-1D8B-9C3E-3A2D7DBF1F5B}"/>
              </a:ext>
            </a:extLst>
          </p:cNvPr>
          <p:cNvSpPr txBox="1"/>
          <p:nvPr/>
        </p:nvSpPr>
        <p:spPr>
          <a:xfrm>
            <a:off x="788894" y="1568824"/>
            <a:ext cx="10300447" cy="347787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 Proposed system has key role in applying mining, hidden useful knowledge is extracted as well as future predictions can be made. Data gained is classified; Associated and Clustered in aim to make farmers to choose between crops; acquire new farmers and correlate the crops.</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Proposed system acts as a good engine to provide suitable items to users considering other factors.</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 Proposed system assists farmers to choose crops for rotation and proper fertilizers.</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Based on the soil analysis report, fertilizers have been recommended to farmers considering Nitrogen, Phosphorus, Potash and Sulphur nutrients.</a:t>
            </a:r>
            <a:endParaRPr lang="en-IN" sz="2000" dirty="0"/>
          </a:p>
        </p:txBody>
      </p:sp>
    </p:spTree>
    <p:extLst>
      <p:ext uri="{BB962C8B-B14F-4D97-AF65-F5344CB8AC3E}">
        <p14:creationId xmlns:p14="http://schemas.microsoft.com/office/powerpoint/2010/main" val="117015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DB82D7-51C6-55E6-4AD3-175C31D19254}"/>
              </a:ext>
            </a:extLst>
          </p:cNvPr>
          <p:cNvSpPr/>
          <p:nvPr/>
        </p:nvSpPr>
        <p:spPr>
          <a:xfrm>
            <a:off x="0" y="0"/>
            <a:ext cx="3048000" cy="6858000"/>
          </a:xfrm>
          <a:prstGeom prst="rect">
            <a:avLst/>
          </a:prstGeom>
          <a:solidFill>
            <a:srgbClr val="B4DE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45CD312-4200-358B-8064-AAE3EA86F552}"/>
              </a:ext>
            </a:extLst>
          </p:cNvPr>
          <p:cNvSpPr txBox="1"/>
          <p:nvPr/>
        </p:nvSpPr>
        <p:spPr>
          <a:xfrm>
            <a:off x="80682" y="179294"/>
            <a:ext cx="2967318" cy="1446550"/>
          </a:xfrm>
          <a:prstGeom prst="rect">
            <a:avLst/>
          </a:prstGeom>
          <a:noFill/>
        </p:spPr>
        <p:txBody>
          <a:bodyPr wrap="square" rtlCol="0">
            <a:spAutoFit/>
          </a:bodyPr>
          <a:lstStyle/>
          <a:p>
            <a:r>
              <a:rPr lang="en-IN" sz="4400" dirty="0"/>
              <a:t>Data Set Description</a:t>
            </a:r>
          </a:p>
        </p:txBody>
      </p:sp>
      <p:sp>
        <p:nvSpPr>
          <p:cNvPr id="4" name="TextBox 3">
            <a:extLst>
              <a:ext uri="{FF2B5EF4-FFF2-40B4-BE49-F238E27FC236}">
                <a16:creationId xmlns:a16="http://schemas.microsoft.com/office/drawing/2014/main" id="{2C7DFA79-9D1C-ADF3-9ABF-771406EF4391}"/>
              </a:ext>
            </a:extLst>
          </p:cNvPr>
          <p:cNvSpPr txBox="1"/>
          <p:nvPr/>
        </p:nvSpPr>
        <p:spPr>
          <a:xfrm>
            <a:off x="170329" y="1739153"/>
            <a:ext cx="2644589" cy="3416320"/>
          </a:xfrm>
          <a:prstGeom prst="rect">
            <a:avLst/>
          </a:prstGeom>
          <a:noFill/>
        </p:spPr>
        <p:txBody>
          <a:bodyPr wrap="square" rtlCol="0">
            <a:spAutoFit/>
          </a:bodyPr>
          <a:lstStyle/>
          <a:p>
            <a:pPr marL="285750" indent="-285750">
              <a:buFont typeface="Wingdings" panose="05000000000000000000" pitchFamily="2" charset="2"/>
              <a:buChar char="§"/>
            </a:pPr>
            <a:r>
              <a:rPr lang="en-IN" dirty="0"/>
              <a:t>Total rows 2200</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Total attributes 8</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Attribute names Nitrogen , potassium , sodium, Temperature, humidity, </a:t>
            </a:r>
            <a:r>
              <a:rPr lang="en-IN" dirty="0" err="1"/>
              <a:t>ph</a:t>
            </a:r>
            <a:r>
              <a:rPr lang="en-IN" dirty="0"/>
              <a:t> , label , Rainfall</a:t>
            </a:r>
          </a:p>
          <a:p>
            <a:pPr marL="285750" indent="-285750">
              <a:buFont typeface="Wingdings" panose="05000000000000000000" pitchFamily="2" charset="2"/>
              <a:buChar char="§"/>
            </a:pPr>
            <a:r>
              <a:rPr lang="en-IN" dirty="0"/>
              <a:t>Total data taken for training 1760 for testing 440</a:t>
            </a:r>
          </a:p>
        </p:txBody>
      </p:sp>
      <p:pic>
        <p:nvPicPr>
          <p:cNvPr id="6" name="Picture 5">
            <a:extLst>
              <a:ext uri="{FF2B5EF4-FFF2-40B4-BE49-F238E27FC236}">
                <a16:creationId xmlns:a16="http://schemas.microsoft.com/office/drawing/2014/main" id="{9DE89986-DA63-0235-1C11-0306EF25FBA0}"/>
              </a:ext>
            </a:extLst>
          </p:cNvPr>
          <p:cNvPicPr>
            <a:picLocks noChangeAspect="1"/>
          </p:cNvPicPr>
          <p:nvPr/>
        </p:nvPicPr>
        <p:blipFill>
          <a:blip r:embed="rId2"/>
          <a:stretch>
            <a:fillRect/>
          </a:stretch>
        </p:blipFill>
        <p:spPr>
          <a:xfrm>
            <a:off x="4186518" y="548664"/>
            <a:ext cx="6580093" cy="5645947"/>
          </a:xfrm>
          <a:prstGeom prst="rect">
            <a:avLst/>
          </a:prstGeom>
        </p:spPr>
      </p:pic>
    </p:spTree>
    <p:extLst>
      <p:ext uri="{BB962C8B-B14F-4D97-AF65-F5344CB8AC3E}">
        <p14:creationId xmlns:p14="http://schemas.microsoft.com/office/powerpoint/2010/main" val="421368642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719</Words>
  <Application>Microsoft Office PowerPoint</Application>
  <PresentationFormat>Widescreen</PresentationFormat>
  <Paragraphs>79</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Abadi MT Std Extra Light</vt:lpstr>
      <vt:lpstr>Arial</vt:lpstr>
      <vt:lpstr>Arno Pro Display</vt:lpstr>
      <vt:lpstr>Calibri</vt:lpstr>
      <vt:lpstr>Calibri Light</vt:lpstr>
      <vt:lpstr>Wingdings</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done on the related area</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Vital</dc:creator>
  <cp:lastModifiedBy>anusha patnaik</cp:lastModifiedBy>
  <cp:revision>10</cp:revision>
  <dcterms:created xsi:type="dcterms:W3CDTF">2023-04-14T13:36:29Z</dcterms:created>
  <dcterms:modified xsi:type="dcterms:W3CDTF">2024-04-29T07:21:12Z</dcterms:modified>
</cp:coreProperties>
</file>